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7" r:id="rId5"/>
    <p:sldId id="392" r:id="rId6"/>
    <p:sldId id="391" r:id="rId7"/>
    <p:sldId id="274" r:id="rId8"/>
    <p:sldId id="300" r:id="rId9"/>
    <p:sldId id="389" r:id="rId10"/>
    <p:sldId id="267" r:id="rId11"/>
    <p:sldId id="280" r:id="rId12"/>
    <p:sldId id="278" r:id="rId13"/>
    <p:sldId id="279" r:id="rId14"/>
    <p:sldId id="270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71" autoAdjust="0"/>
    <p:restoredTop sz="94665"/>
  </p:normalViewPr>
  <p:slideViewPr>
    <p:cSldViewPr>
      <p:cViewPr varScale="1">
        <p:scale>
          <a:sx n="105" d="100"/>
          <a:sy n="105" d="100"/>
        </p:scale>
        <p:origin x="142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A2D52-E68F-4E0F-BB6C-251CE90F34B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C27AA0-8133-49C7-9B61-05E45FBD328C}">
      <dgm:prSet phldrT="[Text]" custT="1"/>
      <dgm:spPr>
        <a:solidFill>
          <a:srgbClr val="00B0F0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i="0" dirty="0">
              <a:solidFill>
                <a:schemeClr val="bg1"/>
              </a:solidFill>
            </a:rPr>
            <a:t>Strategy</a:t>
          </a:r>
          <a:r>
            <a:rPr lang="en-US" sz="1800" i="0" dirty="0">
              <a:solidFill>
                <a:schemeClr val="bg1"/>
              </a:solidFill>
            </a:rPr>
            <a:t> </a:t>
          </a:r>
        </a:p>
      </dgm:t>
    </dgm:pt>
    <dgm:pt modelId="{FA0F49CF-BA06-4C01-9655-96C6D1B5C72E}" type="sibTrans" cxnId="{A3593245-9D4C-460C-B1C1-26AD562980C8}">
      <dgm:prSet/>
      <dgm:spPr/>
      <dgm:t>
        <a:bodyPr/>
        <a:lstStyle/>
        <a:p>
          <a:endParaRPr lang="en-US"/>
        </a:p>
      </dgm:t>
    </dgm:pt>
    <dgm:pt modelId="{2D0160F4-2427-4147-9444-73DE6167B024}" type="parTrans" cxnId="{A3593245-9D4C-460C-B1C1-26AD562980C8}">
      <dgm:prSet/>
      <dgm:spPr/>
      <dgm:t>
        <a:bodyPr/>
        <a:lstStyle/>
        <a:p>
          <a:endParaRPr lang="en-US"/>
        </a:p>
      </dgm:t>
    </dgm:pt>
    <dgm:pt modelId="{5497BBC7-93F9-4B97-A989-B380549CEEE2}">
      <dgm:prSet phldrT="[Text]" custT="1"/>
      <dgm:spPr>
        <a:solidFill>
          <a:srgbClr val="00B0F0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i="0" dirty="0">
              <a:solidFill>
                <a:schemeClr val="bg1"/>
              </a:solidFill>
            </a:rPr>
            <a:t>Business Improvement</a:t>
          </a:r>
        </a:p>
      </dgm:t>
    </dgm:pt>
    <dgm:pt modelId="{269BF557-F56D-4762-A09A-28F2EA488A66}" type="sibTrans" cxnId="{51D7E685-940D-42B9-B6CB-AA6D2A7412E1}">
      <dgm:prSet/>
      <dgm:spPr/>
      <dgm:t>
        <a:bodyPr/>
        <a:lstStyle/>
        <a:p>
          <a:endParaRPr lang="en-US"/>
        </a:p>
      </dgm:t>
    </dgm:pt>
    <dgm:pt modelId="{3295B7B2-FA49-4051-A2AC-FE3842F9FC8A}" type="parTrans" cxnId="{51D7E685-940D-42B9-B6CB-AA6D2A7412E1}">
      <dgm:prSet/>
      <dgm:spPr/>
      <dgm:t>
        <a:bodyPr/>
        <a:lstStyle/>
        <a:p>
          <a:endParaRPr lang="en-US"/>
        </a:p>
      </dgm:t>
    </dgm:pt>
    <dgm:pt modelId="{DA55A18B-5D75-4802-A05F-12381F4594BD}">
      <dgm:prSet phldrT="[Text]" custT="1"/>
      <dgm:spPr>
        <a:solidFill>
          <a:srgbClr val="00B0F0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i="0" dirty="0">
              <a:solidFill>
                <a:schemeClr val="bg1"/>
              </a:solidFill>
            </a:rPr>
            <a:t>Technical </a:t>
          </a:r>
          <a:br>
            <a:rPr lang="en-US" sz="1800" b="1" i="0" dirty="0">
              <a:solidFill>
                <a:schemeClr val="bg1"/>
              </a:solidFill>
            </a:rPr>
          </a:br>
          <a:r>
            <a:rPr lang="en-US" sz="1800" b="1" i="0" dirty="0">
              <a:solidFill>
                <a:schemeClr val="bg1"/>
              </a:solidFill>
            </a:rPr>
            <a:t>&amp; Operational</a:t>
          </a:r>
        </a:p>
      </dgm:t>
    </dgm:pt>
    <dgm:pt modelId="{08692AE0-543B-432C-9517-40AF0B67F8E7}" type="sibTrans" cxnId="{6A6ED67E-7080-4DD4-A764-F93FC1300954}">
      <dgm:prSet/>
      <dgm:spPr/>
      <dgm:t>
        <a:bodyPr/>
        <a:lstStyle/>
        <a:p>
          <a:endParaRPr lang="en-US"/>
        </a:p>
      </dgm:t>
    </dgm:pt>
    <dgm:pt modelId="{5DC35EAD-569B-43AF-ABFF-0873B0D4B8B0}" type="parTrans" cxnId="{6A6ED67E-7080-4DD4-A764-F93FC1300954}">
      <dgm:prSet/>
      <dgm:spPr/>
      <dgm:t>
        <a:bodyPr/>
        <a:lstStyle/>
        <a:p>
          <a:endParaRPr lang="en-US"/>
        </a:p>
      </dgm:t>
    </dgm:pt>
    <dgm:pt modelId="{ECDA5F84-B6A9-4EC6-97AB-52AFDE2C0639}">
      <dgm:prSet phldrT="[Text]" custT="1"/>
      <dgm:spPr>
        <a:noFill/>
        <a:ln>
          <a:noFill/>
        </a:ln>
      </dgm:spPr>
      <dgm:t>
        <a:bodyPr/>
        <a:lstStyle/>
        <a:p>
          <a:endParaRPr lang="en-US" sz="2300" b="1" dirty="0">
            <a:solidFill>
              <a:schemeClr val="tx1"/>
            </a:solidFill>
          </a:endParaRPr>
        </a:p>
      </dgm:t>
    </dgm:pt>
    <dgm:pt modelId="{BCA1B2CC-87D7-430C-8CC8-3D42A099A597}" type="sibTrans" cxnId="{1022AE2C-0E16-41A4-8D73-BF192F2A6E35}">
      <dgm:prSet/>
      <dgm:spPr/>
      <dgm:t>
        <a:bodyPr/>
        <a:lstStyle/>
        <a:p>
          <a:endParaRPr lang="en-US"/>
        </a:p>
      </dgm:t>
    </dgm:pt>
    <dgm:pt modelId="{587FB778-6164-41E6-BBE1-DCBE460C15CF}" type="parTrans" cxnId="{1022AE2C-0E16-41A4-8D73-BF192F2A6E35}">
      <dgm:prSet/>
      <dgm:spPr/>
      <dgm:t>
        <a:bodyPr/>
        <a:lstStyle/>
        <a:p>
          <a:endParaRPr lang="en-US"/>
        </a:p>
      </dgm:t>
    </dgm:pt>
    <dgm:pt modelId="{59E2F88C-8178-46ED-807A-2E7A599EB83F}" type="pres">
      <dgm:prSet presAssocID="{EE1A2D52-E68F-4E0F-BB6C-251CE90F34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08357CC-65EF-4A79-92B3-CBB71616EC7A}" type="pres">
      <dgm:prSet presAssocID="{ECDA5F84-B6A9-4EC6-97AB-52AFDE2C0639}" presName="hierRoot1" presStyleCnt="0">
        <dgm:presLayoutVars>
          <dgm:hierBranch val="init"/>
        </dgm:presLayoutVars>
      </dgm:prSet>
      <dgm:spPr/>
    </dgm:pt>
    <dgm:pt modelId="{5DF42DE7-A0EB-439B-A187-41A4DC458C8E}" type="pres">
      <dgm:prSet presAssocID="{ECDA5F84-B6A9-4EC6-97AB-52AFDE2C0639}" presName="rootComposite1" presStyleCnt="0"/>
      <dgm:spPr/>
    </dgm:pt>
    <dgm:pt modelId="{63C3E4A1-1BAF-4294-BFDD-223654FD180B}" type="pres">
      <dgm:prSet presAssocID="{ECDA5F84-B6A9-4EC6-97AB-52AFDE2C0639}" presName="rootText1" presStyleLbl="node0" presStyleIdx="0" presStyleCnt="1">
        <dgm:presLayoutVars>
          <dgm:chPref val="3"/>
        </dgm:presLayoutVars>
      </dgm:prSet>
      <dgm:spPr/>
    </dgm:pt>
    <dgm:pt modelId="{A9F343C1-84D7-4DBE-AD69-5F9AB60ED77D}" type="pres">
      <dgm:prSet presAssocID="{ECDA5F84-B6A9-4EC6-97AB-52AFDE2C0639}" presName="rootConnector1" presStyleLbl="node1" presStyleIdx="0" presStyleCnt="0"/>
      <dgm:spPr/>
    </dgm:pt>
    <dgm:pt modelId="{20C21925-CFE5-4014-A07B-C01762DEDBB5}" type="pres">
      <dgm:prSet presAssocID="{ECDA5F84-B6A9-4EC6-97AB-52AFDE2C0639}" presName="hierChild2" presStyleCnt="0"/>
      <dgm:spPr/>
    </dgm:pt>
    <dgm:pt modelId="{518B3A14-0A34-4D42-BAB9-31C68478A9ED}" type="pres">
      <dgm:prSet presAssocID="{2D0160F4-2427-4147-9444-73DE6167B024}" presName="Name37" presStyleLbl="parChTrans1D2" presStyleIdx="0" presStyleCnt="3"/>
      <dgm:spPr/>
    </dgm:pt>
    <dgm:pt modelId="{54F1C823-C4F4-4BC1-AF0C-E88F8B3D4DEB}" type="pres">
      <dgm:prSet presAssocID="{42C27AA0-8133-49C7-9B61-05E45FBD328C}" presName="hierRoot2" presStyleCnt="0">
        <dgm:presLayoutVars>
          <dgm:hierBranch val="init"/>
        </dgm:presLayoutVars>
      </dgm:prSet>
      <dgm:spPr/>
    </dgm:pt>
    <dgm:pt modelId="{102E311B-B3B7-4BE0-8B38-627F8C76C475}" type="pres">
      <dgm:prSet presAssocID="{42C27AA0-8133-49C7-9B61-05E45FBD328C}" presName="rootComposite" presStyleCnt="0"/>
      <dgm:spPr/>
    </dgm:pt>
    <dgm:pt modelId="{C855A3D5-6EC5-4E77-A1A8-697EDF9A21A0}" type="pres">
      <dgm:prSet presAssocID="{42C27AA0-8133-49C7-9B61-05E45FBD328C}" presName="rootText" presStyleLbl="node2" presStyleIdx="0" presStyleCnt="3" custScaleX="129684" custScaleY="60518" custLinFactNeighborY="-25575">
        <dgm:presLayoutVars>
          <dgm:chPref val="3"/>
        </dgm:presLayoutVars>
      </dgm:prSet>
      <dgm:spPr/>
    </dgm:pt>
    <dgm:pt modelId="{2460DA56-ED98-4AFB-B5A5-0EB66FC3D936}" type="pres">
      <dgm:prSet presAssocID="{42C27AA0-8133-49C7-9B61-05E45FBD328C}" presName="rootConnector" presStyleLbl="node2" presStyleIdx="0" presStyleCnt="3"/>
      <dgm:spPr/>
    </dgm:pt>
    <dgm:pt modelId="{1A741966-BA8C-4E26-BD42-355FE27A800C}" type="pres">
      <dgm:prSet presAssocID="{42C27AA0-8133-49C7-9B61-05E45FBD328C}" presName="hierChild4" presStyleCnt="0"/>
      <dgm:spPr/>
    </dgm:pt>
    <dgm:pt modelId="{77AEF079-5242-4D31-9673-EF3E42E8001B}" type="pres">
      <dgm:prSet presAssocID="{42C27AA0-8133-49C7-9B61-05E45FBD328C}" presName="hierChild5" presStyleCnt="0"/>
      <dgm:spPr/>
    </dgm:pt>
    <dgm:pt modelId="{2C119652-BD82-4890-9A8B-958136C36F23}" type="pres">
      <dgm:prSet presAssocID="{3295B7B2-FA49-4051-A2AC-FE3842F9FC8A}" presName="Name37" presStyleLbl="parChTrans1D2" presStyleIdx="1" presStyleCnt="3"/>
      <dgm:spPr/>
    </dgm:pt>
    <dgm:pt modelId="{9F5EEE3D-13FD-4F06-97E7-C57A56B83016}" type="pres">
      <dgm:prSet presAssocID="{5497BBC7-93F9-4B97-A989-B380549CEEE2}" presName="hierRoot2" presStyleCnt="0">
        <dgm:presLayoutVars>
          <dgm:hierBranch val="init"/>
        </dgm:presLayoutVars>
      </dgm:prSet>
      <dgm:spPr/>
    </dgm:pt>
    <dgm:pt modelId="{2FBD628C-C60C-4784-AD8D-EA099F0CC144}" type="pres">
      <dgm:prSet presAssocID="{5497BBC7-93F9-4B97-A989-B380549CEEE2}" presName="rootComposite" presStyleCnt="0"/>
      <dgm:spPr/>
    </dgm:pt>
    <dgm:pt modelId="{BAD0A1F2-A7D1-4592-A2DC-F31DA0F03B7A}" type="pres">
      <dgm:prSet presAssocID="{5497BBC7-93F9-4B97-A989-B380549CEEE2}" presName="rootText" presStyleLbl="node2" presStyleIdx="1" presStyleCnt="3" custScaleX="129684" custScaleY="60518" custLinFactNeighborY="-25575">
        <dgm:presLayoutVars>
          <dgm:chPref val="3"/>
        </dgm:presLayoutVars>
      </dgm:prSet>
      <dgm:spPr/>
    </dgm:pt>
    <dgm:pt modelId="{2B900494-A146-4195-9AAC-E4877B2CEC9C}" type="pres">
      <dgm:prSet presAssocID="{5497BBC7-93F9-4B97-A989-B380549CEEE2}" presName="rootConnector" presStyleLbl="node2" presStyleIdx="1" presStyleCnt="3"/>
      <dgm:spPr/>
    </dgm:pt>
    <dgm:pt modelId="{7D97E70E-2C9B-4509-A726-785D5AADB7CB}" type="pres">
      <dgm:prSet presAssocID="{5497BBC7-93F9-4B97-A989-B380549CEEE2}" presName="hierChild4" presStyleCnt="0"/>
      <dgm:spPr/>
    </dgm:pt>
    <dgm:pt modelId="{613E6856-CDD8-49F6-AC86-FE1E13E36CA9}" type="pres">
      <dgm:prSet presAssocID="{5497BBC7-93F9-4B97-A989-B380549CEEE2}" presName="hierChild5" presStyleCnt="0"/>
      <dgm:spPr/>
    </dgm:pt>
    <dgm:pt modelId="{4A58D1A8-4735-411F-9696-FFCE54698BC7}" type="pres">
      <dgm:prSet presAssocID="{5DC35EAD-569B-43AF-ABFF-0873B0D4B8B0}" presName="Name37" presStyleLbl="parChTrans1D2" presStyleIdx="2" presStyleCnt="3"/>
      <dgm:spPr/>
    </dgm:pt>
    <dgm:pt modelId="{6783AFDE-6139-46B1-B4C2-37B9A7C9C511}" type="pres">
      <dgm:prSet presAssocID="{DA55A18B-5D75-4802-A05F-12381F4594BD}" presName="hierRoot2" presStyleCnt="0">
        <dgm:presLayoutVars>
          <dgm:hierBranch val="init"/>
        </dgm:presLayoutVars>
      </dgm:prSet>
      <dgm:spPr/>
    </dgm:pt>
    <dgm:pt modelId="{BE7ED5EC-963F-44B9-9B53-C8E7D8A480FF}" type="pres">
      <dgm:prSet presAssocID="{DA55A18B-5D75-4802-A05F-12381F4594BD}" presName="rootComposite" presStyleCnt="0"/>
      <dgm:spPr/>
    </dgm:pt>
    <dgm:pt modelId="{960AF482-256B-4913-8D58-9292B24F8DF1}" type="pres">
      <dgm:prSet presAssocID="{DA55A18B-5D75-4802-A05F-12381F4594BD}" presName="rootText" presStyleLbl="node2" presStyleIdx="2" presStyleCnt="3" custScaleX="146538" custScaleY="60518" custLinFactNeighborY="-25575">
        <dgm:presLayoutVars>
          <dgm:chPref val="3"/>
        </dgm:presLayoutVars>
      </dgm:prSet>
      <dgm:spPr/>
    </dgm:pt>
    <dgm:pt modelId="{DC5AD960-D96E-4506-B3D6-43450C32BAA6}" type="pres">
      <dgm:prSet presAssocID="{DA55A18B-5D75-4802-A05F-12381F4594BD}" presName="rootConnector" presStyleLbl="node2" presStyleIdx="2" presStyleCnt="3"/>
      <dgm:spPr/>
    </dgm:pt>
    <dgm:pt modelId="{89218471-166D-46D0-8CDC-1F3DAB342E27}" type="pres">
      <dgm:prSet presAssocID="{DA55A18B-5D75-4802-A05F-12381F4594BD}" presName="hierChild4" presStyleCnt="0"/>
      <dgm:spPr/>
    </dgm:pt>
    <dgm:pt modelId="{BC934488-6FFD-47B8-A71F-B2086CDEBC69}" type="pres">
      <dgm:prSet presAssocID="{DA55A18B-5D75-4802-A05F-12381F4594BD}" presName="hierChild5" presStyleCnt="0"/>
      <dgm:spPr/>
    </dgm:pt>
    <dgm:pt modelId="{D217640F-31DE-4649-89F8-831AD344687D}" type="pres">
      <dgm:prSet presAssocID="{ECDA5F84-B6A9-4EC6-97AB-52AFDE2C0639}" presName="hierChild3" presStyleCnt="0"/>
      <dgm:spPr/>
    </dgm:pt>
  </dgm:ptLst>
  <dgm:cxnLst>
    <dgm:cxn modelId="{1022AE2C-0E16-41A4-8D73-BF192F2A6E35}" srcId="{EE1A2D52-E68F-4E0F-BB6C-251CE90F34B2}" destId="{ECDA5F84-B6A9-4EC6-97AB-52AFDE2C0639}" srcOrd="0" destOrd="0" parTransId="{587FB778-6164-41E6-BBE1-DCBE460C15CF}" sibTransId="{BCA1B2CC-87D7-430C-8CC8-3D42A099A597}"/>
    <dgm:cxn modelId="{B5336E33-3EF0-4B44-91E6-E4474103D443}" type="presOf" srcId="{3295B7B2-FA49-4051-A2AC-FE3842F9FC8A}" destId="{2C119652-BD82-4890-9A8B-958136C36F23}" srcOrd="0" destOrd="0" presId="urn:microsoft.com/office/officeart/2005/8/layout/orgChart1"/>
    <dgm:cxn modelId="{D0CDBF35-13F9-492B-86DA-E5FA83AEB2EB}" type="presOf" srcId="{5497BBC7-93F9-4B97-A989-B380549CEEE2}" destId="{BAD0A1F2-A7D1-4592-A2DC-F31DA0F03B7A}" srcOrd="0" destOrd="0" presId="urn:microsoft.com/office/officeart/2005/8/layout/orgChart1"/>
    <dgm:cxn modelId="{A3593245-9D4C-460C-B1C1-26AD562980C8}" srcId="{ECDA5F84-B6A9-4EC6-97AB-52AFDE2C0639}" destId="{42C27AA0-8133-49C7-9B61-05E45FBD328C}" srcOrd="0" destOrd="0" parTransId="{2D0160F4-2427-4147-9444-73DE6167B024}" sibTransId="{FA0F49CF-BA06-4C01-9655-96C6D1B5C72E}"/>
    <dgm:cxn modelId="{771FCB46-B247-4AA2-9393-F03E147D8736}" type="presOf" srcId="{EE1A2D52-E68F-4E0F-BB6C-251CE90F34B2}" destId="{59E2F88C-8178-46ED-807A-2E7A599EB83F}" srcOrd="0" destOrd="0" presId="urn:microsoft.com/office/officeart/2005/8/layout/orgChart1"/>
    <dgm:cxn modelId="{D4988C4A-1C24-4BD2-A765-D3B2C9A27F16}" type="presOf" srcId="{DA55A18B-5D75-4802-A05F-12381F4594BD}" destId="{DC5AD960-D96E-4506-B3D6-43450C32BAA6}" srcOrd="1" destOrd="0" presId="urn:microsoft.com/office/officeart/2005/8/layout/orgChart1"/>
    <dgm:cxn modelId="{BC643B6E-1C44-4FC1-B0CA-91B4B778B1B5}" type="presOf" srcId="{2D0160F4-2427-4147-9444-73DE6167B024}" destId="{518B3A14-0A34-4D42-BAB9-31C68478A9ED}" srcOrd="0" destOrd="0" presId="urn:microsoft.com/office/officeart/2005/8/layout/orgChart1"/>
    <dgm:cxn modelId="{962F594F-3F6C-421F-8408-8DC92F55A017}" type="presOf" srcId="{42C27AA0-8133-49C7-9B61-05E45FBD328C}" destId="{C855A3D5-6EC5-4E77-A1A8-697EDF9A21A0}" srcOrd="0" destOrd="0" presId="urn:microsoft.com/office/officeart/2005/8/layout/orgChart1"/>
    <dgm:cxn modelId="{82A3DD5A-57A6-4BD6-BF2E-4FB201F52BFE}" type="presOf" srcId="{ECDA5F84-B6A9-4EC6-97AB-52AFDE2C0639}" destId="{63C3E4A1-1BAF-4294-BFDD-223654FD180B}" srcOrd="0" destOrd="0" presId="urn:microsoft.com/office/officeart/2005/8/layout/orgChart1"/>
    <dgm:cxn modelId="{6A6ED67E-7080-4DD4-A764-F93FC1300954}" srcId="{ECDA5F84-B6A9-4EC6-97AB-52AFDE2C0639}" destId="{DA55A18B-5D75-4802-A05F-12381F4594BD}" srcOrd="2" destOrd="0" parTransId="{5DC35EAD-569B-43AF-ABFF-0873B0D4B8B0}" sibTransId="{08692AE0-543B-432C-9517-40AF0B67F8E7}"/>
    <dgm:cxn modelId="{51D7E685-940D-42B9-B6CB-AA6D2A7412E1}" srcId="{ECDA5F84-B6A9-4EC6-97AB-52AFDE2C0639}" destId="{5497BBC7-93F9-4B97-A989-B380549CEEE2}" srcOrd="1" destOrd="0" parTransId="{3295B7B2-FA49-4051-A2AC-FE3842F9FC8A}" sibTransId="{269BF557-F56D-4762-A09A-28F2EA488A66}"/>
    <dgm:cxn modelId="{06C3418D-98A7-4756-BC94-7EF59F7EDA60}" type="presOf" srcId="{5497BBC7-93F9-4B97-A989-B380549CEEE2}" destId="{2B900494-A146-4195-9AAC-E4877B2CEC9C}" srcOrd="1" destOrd="0" presId="urn:microsoft.com/office/officeart/2005/8/layout/orgChart1"/>
    <dgm:cxn modelId="{ECCC4791-5EFC-4FCB-8722-049BF7137E1C}" type="presOf" srcId="{5DC35EAD-569B-43AF-ABFF-0873B0D4B8B0}" destId="{4A58D1A8-4735-411F-9696-FFCE54698BC7}" srcOrd="0" destOrd="0" presId="urn:microsoft.com/office/officeart/2005/8/layout/orgChart1"/>
    <dgm:cxn modelId="{B14983C7-7581-42A8-BC60-E38E128C6AF1}" type="presOf" srcId="{ECDA5F84-B6A9-4EC6-97AB-52AFDE2C0639}" destId="{A9F343C1-84D7-4DBE-AD69-5F9AB60ED77D}" srcOrd="1" destOrd="0" presId="urn:microsoft.com/office/officeart/2005/8/layout/orgChart1"/>
    <dgm:cxn modelId="{212545E1-C7EF-4913-9379-865B4F14A88B}" type="presOf" srcId="{DA55A18B-5D75-4802-A05F-12381F4594BD}" destId="{960AF482-256B-4913-8D58-9292B24F8DF1}" srcOrd="0" destOrd="0" presId="urn:microsoft.com/office/officeart/2005/8/layout/orgChart1"/>
    <dgm:cxn modelId="{7D2683FA-05C9-4439-8EBB-F64D0292DC11}" type="presOf" srcId="{42C27AA0-8133-49C7-9B61-05E45FBD328C}" destId="{2460DA56-ED98-4AFB-B5A5-0EB66FC3D936}" srcOrd="1" destOrd="0" presId="urn:microsoft.com/office/officeart/2005/8/layout/orgChart1"/>
    <dgm:cxn modelId="{773CF073-2A4A-4C41-A444-561113222D7D}" type="presParOf" srcId="{59E2F88C-8178-46ED-807A-2E7A599EB83F}" destId="{808357CC-65EF-4A79-92B3-CBB71616EC7A}" srcOrd="0" destOrd="0" presId="urn:microsoft.com/office/officeart/2005/8/layout/orgChart1"/>
    <dgm:cxn modelId="{2A86637A-9EB5-4F70-A32C-485BD07BF847}" type="presParOf" srcId="{808357CC-65EF-4A79-92B3-CBB71616EC7A}" destId="{5DF42DE7-A0EB-439B-A187-41A4DC458C8E}" srcOrd="0" destOrd="0" presId="urn:microsoft.com/office/officeart/2005/8/layout/orgChart1"/>
    <dgm:cxn modelId="{7AEFB63D-7173-4037-AA86-0394823805FC}" type="presParOf" srcId="{5DF42DE7-A0EB-439B-A187-41A4DC458C8E}" destId="{63C3E4A1-1BAF-4294-BFDD-223654FD180B}" srcOrd="0" destOrd="0" presId="urn:microsoft.com/office/officeart/2005/8/layout/orgChart1"/>
    <dgm:cxn modelId="{68BAE0BC-EF63-4210-BBE5-FDC143239F04}" type="presParOf" srcId="{5DF42DE7-A0EB-439B-A187-41A4DC458C8E}" destId="{A9F343C1-84D7-4DBE-AD69-5F9AB60ED77D}" srcOrd="1" destOrd="0" presId="urn:microsoft.com/office/officeart/2005/8/layout/orgChart1"/>
    <dgm:cxn modelId="{001A309F-0852-485D-A87A-05DD92CF61BA}" type="presParOf" srcId="{808357CC-65EF-4A79-92B3-CBB71616EC7A}" destId="{20C21925-CFE5-4014-A07B-C01762DEDBB5}" srcOrd="1" destOrd="0" presId="urn:microsoft.com/office/officeart/2005/8/layout/orgChart1"/>
    <dgm:cxn modelId="{97F9C2D0-61C4-4E41-8081-08DEBE6A60AB}" type="presParOf" srcId="{20C21925-CFE5-4014-A07B-C01762DEDBB5}" destId="{518B3A14-0A34-4D42-BAB9-31C68478A9ED}" srcOrd="0" destOrd="0" presId="urn:microsoft.com/office/officeart/2005/8/layout/orgChart1"/>
    <dgm:cxn modelId="{3166339C-6606-4D91-BC54-48EAF330C7CF}" type="presParOf" srcId="{20C21925-CFE5-4014-A07B-C01762DEDBB5}" destId="{54F1C823-C4F4-4BC1-AF0C-E88F8B3D4DEB}" srcOrd="1" destOrd="0" presId="urn:microsoft.com/office/officeart/2005/8/layout/orgChart1"/>
    <dgm:cxn modelId="{E1C3DC0D-87F7-4E1C-8C90-B45940E5CCB0}" type="presParOf" srcId="{54F1C823-C4F4-4BC1-AF0C-E88F8B3D4DEB}" destId="{102E311B-B3B7-4BE0-8B38-627F8C76C475}" srcOrd="0" destOrd="0" presId="urn:microsoft.com/office/officeart/2005/8/layout/orgChart1"/>
    <dgm:cxn modelId="{B93EB700-456E-4BE0-BFDC-73A799BD5687}" type="presParOf" srcId="{102E311B-B3B7-4BE0-8B38-627F8C76C475}" destId="{C855A3D5-6EC5-4E77-A1A8-697EDF9A21A0}" srcOrd="0" destOrd="0" presId="urn:microsoft.com/office/officeart/2005/8/layout/orgChart1"/>
    <dgm:cxn modelId="{273E5237-AB96-4DAE-9F24-53C109D7F34D}" type="presParOf" srcId="{102E311B-B3B7-4BE0-8B38-627F8C76C475}" destId="{2460DA56-ED98-4AFB-B5A5-0EB66FC3D936}" srcOrd="1" destOrd="0" presId="urn:microsoft.com/office/officeart/2005/8/layout/orgChart1"/>
    <dgm:cxn modelId="{8EE9334C-45D5-4231-8563-7533741A9E02}" type="presParOf" srcId="{54F1C823-C4F4-4BC1-AF0C-E88F8B3D4DEB}" destId="{1A741966-BA8C-4E26-BD42-355FE27A800C}" srcOrd="1" destOrd="0" presId="urn:microsoft.com/office/officeart/2005/8/layout/orgChart1"/>
    <dgm:cxn modelId="{B782B192-3808-4A4D-B417-F5807F58B793}" type="presParOf" srcId="{54F1C823-C4F4-4BC1-AF0C-E88F8B3D4DEB}" destId="{77AEF079-5242-4D31-9673-EF3E42E8001B}" srcOrd="2" destOrd="0" presId="urn:microsoft.com/office/officeart/2005/8/layout/orgChart1"/>
    <dgm:cxn modelId="{7D266CA6-92CE-4DA7-BF29-7413E30FF54A}" type="presParOf" srcId="{20C21925-CFE5-4014-A07B-C01762DEDBB5}" destId="{2C119652-BD82-4890-9A8B-958136C36F23}" srcOrd="2" destOrd="0" presId="urn:microsoft.com/office/officeart/2005/8/layout/orgChart1"/>
    <dgm:cxn modelId="{89A713A8-450D-4C5D-943D-9648F23E756F}" type="presParOf" srcId="{20C21925-CFE5-4014-A07B-C01762DEDBB5}" destId="{9F5EEE3D-13FD-4F06-97E7-C57A56B83016}" srcOrd="3" destOrd="0" presId="urn:microsoft.com/office/officeart/2005/8/layout/orgChart1"/>
    <dgm:cxn modelId="{F5B3B442-DC4B-436B-9BA1-61FB2D651E48}" type="presParOf" srcId="{9F5EEE3D-13FD-4F06-97E7-C57A56B83016}" destId="{2FBD628C-C60C-4784-AD8D-EA099F0CC144}" srcOrd="0" destOrd="0" presId="urn:microsoft.com/office/officeart/2005/8/layout/orgChart1"/>
    <dgm:cxn modelId="{FCF0B21F-0C67-449C-9936-1B53CA8C33C7}" type="presParOf" srcId="{2FBD628C-C60C-4784-AD8D-EA099F0CC144}" destId="{BAD0A1F2-A7D1-4592-A2DC-F31DA0F03B7A}" srcOrd="0" destOrd="0" presId="urn:microsoft.com/office/officeart/2005/8/layout/orgChart1"/>
    <dgm:cxn modelId="{A1697ED0-C511-4290-8489-90786FDE805A}" type="presParOf" srcId="{2FBD628C-C60C-4784-AD8D-EA099F0CC144}" destId="{2B900494-A146-4195-9AAC-E4877B2CEC9C}" srcOrd="1" destOrd="0" presId="urn:microsoft.com/office/officeart/2005/8/layout/orgChart1"/>
    <dgm:cxn modelId="{A25F761E-1666-48F1-85F4-F27C507A6233}" type="presParOf" srcId="{9F5EEE3D-13FD-4F06-97E7-C57A56B83016}" destId="{7D97E70E-2C9B-4509-A726-785D5AADB7CB}" srcOrd="1" destOrd="0" presId="urn:microsoft.com/office/officeart/2005/8/layout/orgChart1"/>
    <dgm:cxn modelId="{B5DFADB3-D488-4A87-81D5-5D05BF128B71}" type="presParOf" srcId="{9F5EEE3D-13FD-4F06-97E7-C57A56B83016}" destId="{613E6856-CDD8-49F6-AC86-FE1E13E36CA9}" srcOrd="2" destOrd="0" presId="urn:microsoft.com/office/officeart/2005/8/layout/orgChart1"/>
    <dgm:cxn modelId="{1896B8FD-C201-4069-BEFD-E056305BDCA7}" type="presParOf" srcId="{20C21925-CFE5-4014-A07B-C01762DEDBB5}" destId="{4A58D1A8-4735-411F-9696-FFCE54698BC7}" srcOrd="4" destOrd="0" presId="urn:microsoft.com/office/officeart/2005/8/layout/orgChart1"/>
    <dgm:cxn modelId="{CA4EB017-861F-4082-BE8B-2215B4156A63}" type="presParOf" srcId="{20C21925-CFE5-4014-A07B-C01762DEDBB5}" destId="{6783AFDE-6139-46B1-B4C2-37B9A7C9C511}" srcOrd="5" destOrd="0" presId="urn:microsoft.com/office/officeart/2005/8/layout/orgChart1"/>
    <dgm:cxn modelId="{1190F2AC-8EC0-4C56-9D92-B56FC12945D0}" type="presParOf" srcId="{6783AFDE-6139-46B1-B4C2-37B9A7C9C511}" destId="{BE7ED5EC-963F-44B9-9B53-C8E7D8A480FF}" srcOrd="0" destOrd="0" presId="urn:microsoft.com/office/officeart/2005/8/layout/orgChart1"/>
    <dgm:cxn modelId="{9E1CCE89-44E7-4366-B29A-49589957C148}" type="presParOf" srcId="{BE7ED5EC-963F-44B9-9B53-C8E7D8A480FF}" destId="{960AF482-256B-4913-8D58-9292B24F8DF1}" srcOrd="0" destOrd="0" presId="urn:microsoft.com/office/officeart/2005/8/layout/orgChart1"/>
    <dgm:cxn modelId="{95561906-9C2D-40B6-9679-CDB72F03F61C}" type="presParOf" srcId="{BE7ED5EC-963F-44B9-9B53-C8E7D8A480FF}" destId="{DC5AD960-D96E-4506-B3D6-43450C32BAA6}" srcOrd="1" destOrd="0" presId="urn:microsoft.com/office/officeart/2005/8/layout/orgChart1"/>
    <dgm:cxn modelId="{7290883C-E73D-4240-9012-5DBEC79D69ED}" type="presParOf" srcId="{6783AFDE-6139-46B1-B4C2-37B9A7C9C511}" destId="{89218471-166D-46D0-8CDC-1F3DAB342E27}" srcOrd="1" destOrd="0" presId="urn:microsoft.com/office/officeart/2005/8/layout/orgChart1"/>
    <dgm:cxn modelId="{F5CA8C6F-B86C-4F51-992B-25855B7597F5}" type="presParOf" srcId="{6783AFDE-6139-46B1-B4C2-37B9A7C9C511}" destId="{BC934488-6FFD-47B8-A71F-B2086CDEBC69}" srcOrd="2" destOrd="0" presId="urn:microsoft.com/office/officeart/2005/8/layout/orgChart1"/>
    <dgm:cxn modelId="{C04FDD3A-A7AB-4896-8F8B-054731571B73}" type="presParOf" srcId="{808357CC-65EF-4A79-92B3-CBB71616EC7A}" destId="{D217640F-31DE-4649-89F8-831AD344687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8D1A8-4735-411F-9696-FFCE54698BC7}">
      <dsp:nvSpPr>
        <dsp:cNvPr id="0" name=""/>
        <dsp:cNvSpPr/>
      </dsp:nvSpPr>
      <dsp:spPr>
        <a:xfrm>
          <a:off x="4686299" y="978284"/>
          <a:ext cx="2948039" cy="160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8039" y="0"/>
              </a:lnTo>
              <a:lnTo>
                <a:pt x="2948039" y="160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19652-BD82-4890-9A8B-958136C36F23}">
      <dsp:nvSpPr>
        <dsp:cNvPr id="0" name=""/>
        <dsp:cNvSpPr/>
      </dsp:nvSpPr>
      <dsp:spPr>
        <a:xfrm>
          <a:off x="4521430" y="978284"/>
          <a:ext cx="164869" cy="160672"/>
        </a:xfrm>
        <a:custGeom>
          <a:avLst/>
          <a:gdLst/>
          <a:ahLst/>
          <a:cxnLst/>
          <a:rect l="0" t="0" r="0" b="0"/>
          <a:pathLst>
            <a:path>
              <a:moveTo>
                <a:pt x="164869" y="0"/>
              </a:moveTo>
              <a:lnTo>
                <a:pt x="0" y="0"/>
              </a:lnTo>
              <a:lnTo>
                <a:pt x="0" y="160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B3A14-0A34-4D42-BAB9-31C68478A9ED}">
      <dsp:nvSpPr>
        <dsp:cNvPr id="0" name=""/>
        <dsp:cNvSpPr/>
      </dsp:nvSpPr>
      <dsp:spPr>
        <a:xfrm>
          <a:off x="1573390" y="978284"/>
          <a:ext cx="3112908" cy="160672"/>
        </a:xfrm>
        <a:custGeom>
          <a:avLst/>
          <a:gdLst/>
          <a:ahLst/>
          <a:cxnLst/>
          <a:rect l="0" t="0" r="0" b="0"/>
          <a:pathLst>
            <a:path>
              <a:moveTo>
                <a:pt x="3112908" y="0"/>
              </a:moveTo>
              <a:lnTo>
                <a:pt x="0" y="0"/>
              </a:lnTo>
              <a:lnTo>
                <a:pt x="0" y="160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3E4A1-1BAF-4294-BFDD-223654FD180B}">
      <dsp:nvSpPr>
        <dsp:cNvPr id="0" name=""/>
        <dsp:cNvSpPr/>
      </dsp:nvSpPr>
      <dsp:spPr>
        <a:xfrm>
          <a:off x="3708080" y="64"/>
          <a:ext cx="1956438" cy="9782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 dirty="0">
            <a:solidFill>
              <a:schemeClr val="tx1"/>
            </a:solidFill>
          </a:endParaRPr>
        </a:p>
      </dsp:txBody>
      <dsp:txXfrm>
        <a:off x="3708080" y="64"/>
        <a:ext cx="1956438" cy="978219"/>
      </dsp:txXfrm>
    </dsp:sp>
    <dsp:sp modelId="{C855A3D5-6EC5-4E77-A1A8-697EDF9A21A0}">
      <dsp:nvSpPr>
        <dsp:cNvPr id="0" name=""/>
        <dsp:cNvSpPr/>
      </dsp:nvSpPr>
      <dsp:spPr>
        <a:xfrm>
          <a:off x="304796" y="1138956"/>
          <a:ext cx="2537187" cy="59199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bg1"/>
              </a:solidFill>
            </a:rPr>
            <a:t>Strategy</a:t>
          </a:r>
          <a:r>
            <a:rPr lang="en-US" sz="1800" i="0" kern="1200" dirty="0">
              <a:solidFill>
                <a:schemeClr val="bg1"/>
              </a:solidFill>
            </a:rPr>
            <a:t> </a:t>
          </a:r>
        </a:p>
      </dsp:txBody>
      <dsp:txXfrm>
        <a:off x="304796" y="1138956"/>
        <a:ext cx="2537187" cy="591998"/>
      </dsp:txXfrm>
    </dsp:sp>
    <dsp:sp modelId="{BAD0A1F2-A7D1-4592-A2DC-F31DA0F03B7A}">
      <dsp:nvSpPr>
        <dsp:cNvPr id="0" name=""/>
        <dsp:cNvSpPr/>
      </dsp:nvSpPr>
      <dsp:spPr>
        <a:xfrm>
          <a:off x="3252836" y="1138956"/>
          <a:ext cx="2537187" cy="59199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bg1"/>
              </a:solidFill>
            </a:rPr>
            <a:t>Business Improvement</a:t>
          </a:r>
        </a:p>
      </dsp:txBody>
      <dsp:txXfrm>
        <a:off x="3252836" y="1138956"/>
        <a:ext cx="2537187" cy="591998"/>
      </dsp:txXfrm>
    </dsp:sp>
    <dsp:sp modelId="{960AF482-256B-4913-8D58-9292B24F8DF1}">
      <dsp:nvSpPr>
        <dsp:cNvPr id="0" name=""/>
        <dsp:cNvSpPr/>
      </dsp:nvSpPr>
      <dsp:spPr>
        <a:xfrm>
          <a:off x="6200876" y="1138956"/>
          <a:ext cx="2866925" cy="59199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bg1"/>
              </a:solidFill>
            </a:rPr>
            <a:t>Technical </a:t>
          </a:r>
          <a:br>
            <a:rPr lang="en-US" sz="1800" b="1" i="0" kern="1200" dirty="0">
              <a:solidFill>
                <a:schemeClr val="bg1"/>
              </a:solidFill>
            </a:rPr>
          </a:br>
          <a:r>
            <a:rPr lang="en-US" sz="1800" b="1" i="0" kern="1200" dirty="0">
              <a:solidFill>
                <a:schemeClr val="bg1"/>
              </a:solidFill>
            </a:rPr>
            <a:t>&amp; Operational</a:t>
          </a:r>
        </a:p>
      </dsp:txBody>
      <dsp:txXfrm>
        <a:off x="6200876" y="1138956"/>
        <a:ext cx="2866925" cy="591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51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97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8651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354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5355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448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730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5488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466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P</a:t>
            </a:r>
            <a:r>
              <a:rPr spc="-15" dirty="0"/>
              <a:t>e</a:t>
            </a:r>
            <a:r>
              <a:rPr spc="-10" dirty="0"/>
              <a:t>tro</a:t>
            </a:r>
            <a:r>
              <a:rPr spc="-15" dirty="0">
                <a:solidFill>
                  <a:srgbClr val="00CCFF"/>
                </a:solidFill>
              </a:rPr>
              <a:t>genium</a:t>
            </a:r>
            <a:r>
              <a:rPr spc="-5" dirty="0"/>
              <a:t>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P</a:t>
            </a:r>
            <a:r>
              <a:rPr spc="-15" dirty="0"/>
              <a:t>e</a:t>
            </a:r>
            <a:r>
              <a:rPr spc="-10" dirty="0"/>
              <a:t>tro</a:t>
            </a:r>
            <a:r>
              <a:rPr spc="-15" dirty="0">
                <a:solidFill>
                  <a:srgbClr val="00CCFF"/>
                </a:solidFill>
              </a:rPr>
              <a:t>genium</a:t>
            </a:r>
            <a:r>
              <a:rPr spc="-5" dirty="0"/>
              <a:t>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P</a:t>
            </a:r>
            <a:r>
              <a:rPr spc="-15" dirty="0"/>
              <a:t>e</a:t>
            </a:r>
            <a:r>
              <a:rPr spc="-10" dirty="0"/>
              <a:t>tro</a:t>
            </a:r>
            <a:r>
              <a:rPr spc="-15" dirty="0">
                <a:solidFill>
                  <a:srgbClr val="00CCFF"/>
                </a:solidFill>
              </a:rPr>
              <a:t>genium</a:t>
            </a:r>
            <a:r>
              <a:rPr spc="-5" dirty="0"/>
              <a:t>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P</a:t>
            </a:r>
            <a:r>
              <a:rPr spc="-15" dirty="0"/>
              <a:t>e</a:t>
            </a:r>
            <a:r>
              <a:rPr spc="-10" dirty="0"/>
              <a:t>tro</a:t>
            </a:r>
            <a:r>
              <a:rPr spc="-15" dirty="0">
                <a:solidFill>
                  <a:srgbClr val="00CCFF"/>
                </a:solidFill>
              </a:rPr>
              <a:t>genium</a:t>
            </a:r>
            <a:r>
              <a:rPr spc="-5" dirty="0"/>
              <a:t>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P</a:t>
            </a:r>
            <a:r>
              <a:rPr spc="-15" dirty="0"/>
              <a:t>e</a:t>
            </a:r>
            <a:r>
              <a:rPr spc="-10" dirty="0"/>
              <a:t>tro</a:t>
            </a:r>
            <a:r>
              <a:rPr spc="-15" dirty="0">
                <a:solidFill>
                  <a:srgbClr val="00CCFF"/>
                </a:solidFill>
              </a:rPr>
              <a:t>genium</a:t>
            </a:r>
            <a:r>
              <a:rPr spc="-5" dirty="0"/>
              <a:t>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2DC1075F-6E98-4981-9704-59F05780B3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16075" y="858089"/>
            <a:ext cx="6899275" cy="52621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570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2DC1075F-6E98-4981-9704-59F05780B3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16075" y="858089"/>
            <a:ext cx="6899275" cy="52621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153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67000" y="6534911"/>
            <a:ext cx="6477000" cy="10160"/>
          </a:xfrm>
          <a:custGeom>
            <a:avLst/>
            <a:gdLst/>
            <a:ahLst/>
            <a:cxnLst/>
            <a:rect l="l" t="t" r="r" b="b"/>
            <a:pathLst>
              <a:path w="6477000" h="10159">
                <a:moveTo>
                  <a:pt x="0" y="0"/>
                </a:moveTo>
                <a:lnTo>
                  <a:pt x="6477000" y="9537"/>
                </a:lnTo>
              </a:path>
            </a:pathLst>
          </a:custGeom>
          <a:ln w="139700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528816"/>
            <a:ext cx="1533525" cy="5715"/>
          </a:xfrm>
          <a:custGeom>
            <a:avLst/>
            <a:gdLst/>
            <a:ahLst/>
            <a:cxnLst/>
            <a:rect l="l" t="t" r="r" b="b"/>
            <a:pathLst>
              <a:path w="1533525" h="5715">
                <a:moveTo>
                  <a:pt x="0" y="5598"/>
                </a:moveTo>
                <a:lnTo>
                  <a:pt x="1533144" y="0"/>
                </a:lnTo>
              </a:path>
            </a:pathLst>
          </a:custGeom>
          <a:ln w="139700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858011"/>
            <a:ext cx="8515350" cy="0"/>
          </a:xfrm>
          <a:custGeom>
            <a:avLst/>
            <a:gdLst/>
            <a:ahLst/>
            <a:cxnLst/>
            <a:rect l="l" t="t" r="r" b="b"/>
            <a:pathLst>
              <a:path w="8515350">
                <a:moveTo>
                  <a:pt x="0" y="0"/>
                </a:moveTo>
                <a:lnTo>
                  <a:pt x="8515350" y="0"/>
                </a:lnTo>
              </a:path>
            </a:pathLst>
          </a:custGeom>
          <a:ln w="6350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0491" y="303117"/>
            <a:ext cx="8383016" cy="43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5636" y="1144905"/>
            <a:ext cx="7332726" cy="2345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2480" y="6444067"/>
            <a:ext cx="1077595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P</a:t>
            </a:r>
            <a:r>
              <a:rPr spc="-15" dirty="0"/>
              <a:t>e</a:t>
            </a:r>
            <a:r>
              <a:rPr spc="-10" dirty="0"/>
              <a:t>tro</a:t>
            </a:r>
            <a:r>
              <a:rPr spc="-15" dirty="0">
                <a:solidFill>
                  <a:srgbClr val="00CCFF"/>
                </a:solidFill>
              </a:rPr>
              <a:t>genium</a:t>
            </a:r>
            <a:r>
              <a:rPr spc="-5" dirty="0"/>
              <a:t>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70367" y="6475272"/>
            <a:ext cx="17907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26" Type="http://schemas.openxmlformats.org/officeDocument/2006/relationships/image" Target="../media/image25.jpg"/><Relationship Id="rId39" Type="http://schemas.openxmlformats.org/officeDocument/2006/relationships/image" Target="../media/image38.png"/><Relationship Id="rId21" Type="http://schemas.openxmlformats.org/officeDocument/2006/relationships/image" Target="../media/image20.jpg"/><Relationship Id="rId34" Type="http://schemas.openxmlformats.org/officeDocument/2006/relationships/image" Target="../media/image33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jpg"/><Relationship Id="rId38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.jpg"/><Relationship Id="rId20" Type="http://schemas.openxmlformats.org/officeDocument/2006/relationships/image" Target="../media/image19.png"/><Relationship Id="rId29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24" Type="http://schemas.openxmlformats.org/officeDocument/2006/relationships/image" Target="../media/image23.jpg"/><Relationship Id="rId32" Type="http://schemas.openxmlformats.org/officeDocument/2006/relationships/image" Target="../media/image31.jp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23" Type="http://schemas.openxmlformats.org/officeDocument/2006/relationships/image" Target="../media/image22.jpg"/><Relationship Id="rId28" Type="http://schemas.openxmlformats.org/officeDocument/2006/relationships/image" Target="../media/image27.jpg"/><Relationship Id="rId36" Type="http://schemas.openxmlformats.org/officeDocument/2006/relationships/image" Target="../media/image35.pn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31" Type="http://schemas.openxmlformats.org/officeDocument/2006/relationships/image" Target="../media/image30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1.jpg"/><Relationship Id="rId27" Type="http://schemas.openxmlformats.org/officeDocument/2006/relationships/image" Target="../media/image26.jpg"/><Relationship Id="rId30" Type="http://schemas.openxmlformats.org/officeDocument/2006/relationships/image" Target="../media/image29.jpg"/><Relationship Id="rId35" Type="http://schemas.openxmlformats.org/officeDocument/2006/relationships/image" Target="../media/image34.png"/><Relationship Id="rId8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ammo.beishuizen@petrogenium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efan.kardos@petrogenium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80404"/>
            <a:ext cx="313232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Arial"/>
                <a:cs typeface="Arial"/>
              </a:rPr>
              <a:t>Petro</a:t>
            </a:r>
            <a:r>
              <a:rPr sz="2800" b="1" spc="-15" dirty="0">
                <a:solidFill>
                  <a:srgbClr val="00CCFF"/>
                </a:solidFill>
                <a:latin typeface="Arial"/>
                <a:cs typeface="Arial"/>
              </a:rPr>
              <a:t>g</a:t>
            </a:r>
            <a:r>
              <a:rPr sz="2800" b="1" spc="-10" dirty="0">
                <a:solidFill>
                  <a:srgbClr val="00CCFF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rgbClr val="00CCFF"/>
                </a:solidFill>
                <a:latin typeface="Arial"/>
                <a:cs typeface="Arial"/>
              </a:rPr>
              <a:t>nium</a:t>
            </a:r>
            <a:r>
              <a:rPr sz="2800" b="1" spc="-1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P</a:t>
            </a:r>
            <a:r>
              <a:rPr spc="-15" dirty="0"/>
              <a:t>e</a:t>
            </a:r>
            <a:r>
              <a:rPr spc="-10" dirty="0"/>
              <a:t>tro</a:t>
            </a:r>
            <a:r>
              <a:rPr spc="-15" dirty="0">
                <a:solidFill>
                  <a:srgbClr val="00CCFF"/>
                </a:solidFill>
              </a:rPr>
              <a:t>genium</a:t>
            </a:r>
            <a:r>
              <a:rPr spc="-5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5821" y="1990327"/>
            <a:ext cx="29464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55"/>
              </a:lnSpc>
            </a:pPr>
            <a:r>
              <a:rPr sz="3600" b="1" dirty="0" err="1">
                <a:latin typeface="Arial"/>
                <a:cs typeface="Arial"/>
              </a:rPr>
              <a:t>Petr</a:t>
            </a:r>
            <a:r>
              <a:rPr sz="3600" b="1" spc="5" dirty="0" err="1">
                <a:latin typeface="Arial"/>
                <a:cs typeface="Arial"/>
              </a:rPr>
              <a:t>o</a:t>
            </a:r>
            <a:r>
              <a:rPr sz="3600" b="1" dirty="0" err="1">
                <a:solidFill>
                  <a:srgbClr val="00CCFF"/>
                </a:solidFill>
                <a:latin typeface="Arial"/>
                <a:cs typeface="Arial"/>
              </a:rPr>
              <a:t>geni</a:t>
            </a:r>
            <a:r>
              <a:rPr sz="3600" b="1" spc="-15" dirty="0" err="1">
                <a:solidFill>
                  <a:srgbClr val="00CCFF"/>
                </a:solidFill>
                <a:latin typeface="Arial"/>
                <a:cs typeface="Arial"/>
              </a:rPr>
              <a:t>u</a:t>
            </a:r>
            <a:r>
              <a:rPr sz="3600" b="1" dirty="0" err="1">
                <a:solidFill>
                  <a:srgbClr val="00CCFF"/>
                </a:solidFill>
                <a:latin typeface="Arial"/>
                <a:cs typeface="Arial"/>
              </a:rPr>
              <a:t>m</a:t>
            </a:r>
            <a:r>
              <a:rPr sz="3600" b="1" dirty="0">
                <a:latin typeface="Arial"/>
                <a:cs typeface="Arial"/>
              </a:rPr>
              <a:t>.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3284" y="5517896"/>
            <a:ext cx="290893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>
                <a:latin typeface="Calibri"/>
                <a:cs typeface="Calibri"/>
              </a:rPr>
              <a:t>January 2024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722882" y="3131026"/>
            <a:ext cx="6278118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</a:pPr>
            <a:r>
              <a:rPr lang="en-US" sz="3200" b="1" i="1" dirty="0">
                <a:latin typeface="Arial"/>
                <a:cs typeface="Arial"/>
              </a:rPr>
              <a:t>…. </a:t>
            </a:r>
            <a:r>
              <a:rPr lang="en-US" sz="3200" b="1" i="1">
                <a:latin typeface="Arial"/>
                <a:cs typeface="Arial"/>
              </a:rPr>
              <a:t>b</a:t>
            </a:r>
            <a:r>
              <a:rPr sz="3200" b="1" i="1">
                <a:latin typeface="Arial"/>
                <a:cs typeface="Arial"/>
              </a:rPr>
              <a:t>e</a:t>
            </a:r>
            <a:r>
              <a:rPr sz="3200" b="1" i="1" spc="-15">
                <a:latin typeface="Arial"/>
                <a:cs typeface="Arial"/>
              </a:rPr>
              <a:t>c</a:t>
            </a:r>
            <a:r>
              <a:rPr sz="3200" b="1" i="1">
                <a:latin typeface="Arial"/>
                <a:cs typeface="Arial"/>
              </a:rPr>
              <a:t>au</a:t>
            </a:r>
            <a:r>
              <a:rPr sz="3200" b="1" i="1" spc="-15">
                <a:latin typeface="Arial"/>
                <a:cs typeface="Arial"/>
              </a:rPr>
              <a:t>s</a:t>
            </a:r>
            <a:r>
              <a:rPr sz="3200" b="1" i="1">
                <a:latin typeface="Arial"/>
                <a:cs typeface="Arial"/>
              </a:rPr>
              <a:t>e</a:t>
            </a:r>
            <a:r>
              <a:rPr sz="3200" b="1" i="1" spc="-2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e</a:t>
            </a:r>
            <a:r>
              <a:rPr sz="3200" b="1" i="1" spc="-10" dirty="0">
                <a:latin typeface="Arial"/>
                <a:cs typeface="Arial"/>
              </a:rPr>
              <a:t>x</a:t>
            </a:r>
            <a:r>
              <a:rPr sz="3200" b="1" i="1" dirty="0">
                <a:latin typeface="Arial"/>
                <a:cs typeface="Arial"/>
              </a:rPr>
              <a:t>peri</a:t>
            </a:r>
            <a:r>
              <a:rPr sz="3200" b="1" i="1" spc="-15" dirty="0">
                <a:latin typeface="Arial"/>
                <a:cs typeface="Arial"/>
              </a:rPr>
              <a:t>e</a:t>
            </a:r>
            <a:r>
              <a:rPr sz="3200" b="1" i="1" dirty="0">
                <a:latin typeface="Arial"/>
                <a:cs typeface="Arial"/>
              </a:rPr>
              <a:t>nce</a:t>
            </a:r>
            <a:r>
              <a:rPr sz="3200" b="1" i="1" spc="-40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m</a:t>
            </a:r>
            <a:r>
              <a:rPr sz="3200" b="1" i="1" spc="-10" dirty="0">
                <a:latin typeface="Arial"/>
                <a:cs typeface="Arial"/>
              </a:rPr>
              <a:t>a</a:t>
            </a:r>
            <a:r>
              <a:rPr sz="3200" b="1" i="1" dirty="0">
                <a:latin typeface="Arial"/>
                <a:cs typeface="Arial"/>
              </a:rPr>
              <a:t>tters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082125"/>
            <a:ext cx="1895240" cy="12083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206751" y="970788"/>
            <a:ext cx="803148" cy="1031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8228" y="1097280"/>
            <a:ext cx="1469136" cy="469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5463" y="1990344"/>
            <a:ext cx="848868" cy="7863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91709" y="2501328"/>
            <a:ext cx="1784504" cy="9565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6123" y="2942844"/>
            <a:ext cx="1257300" cy="466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03649" y="2781300"/>
            <a:ext cx="987551" cy="723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5423" y="1053083"/>
            <a:ext cx="832103" cy="8778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17491" y="1799844"/>
            <a:ext cx="810767" cy="838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84007" y="2743200"/>
            <a:ext cx="1336548" cy="10195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71419" y="4665356"/>
            <a:ext cx="1040892" cy="5120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17162" y="4485426"/>
            <a:ext cx="900056" cy="4303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74361" y="3853266"/>
            <a:ext cx="1144524" cy="7543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32432" y="3462528"/>
            <a:ext cx="1415795" cy="5074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64780" y="4686300"/>
            <a:ext cx="832103" cy="8321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2731" y="3762755"/>
            <a:ext cx="1042416" cy="9555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32144" y="5120802"/>
            <a:ext cx="1549145" cy="5911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4928" y="4898003"/>
            <a:ext cx="1811984" cy="7838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2711" y="5117591"/>
            <a:ext cx="541019" cy="8122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03051" y="5073862"/>
            <a:ext cx="932688" cy="9585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3444" y="1940051"/>
            <a:ext cx="688848" cy="7665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49823" y="986027"/>
            <a:ext cx="1363979" cy="7284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55565" y="5900928"/>
            <a:ext cx="1202436" cy="52120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73823" y="5900928"/>
            <a:ext cx="1623059" cy="40538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812" y="2793491"/>
            <a:ext cx="1808988" cy="94030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57044" y="2168651"/>
            <a:ext cx="1693163" cy="5257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91867" y="4155947"/>
            <a:ext cx="1714500" cy="3962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3466" y="5769132"/>
            <a:ext cx="1709928" cy="6202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88508" y="1940051"/>
            <a:ext cx="1836419" cy="67817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67243" y="1804416"/>
            <a:ext cx="960120" cy="81381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07699" y="3625187"/>
            <a:ext cx="920496" cy="9296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62811" y="5652515"/>
            <a:ext cx="1103376" cy="75133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P</a:t>
            </a:r>
            <a:r>
              <a:rPr spc="-15" dirty="0"/>
              <a:t>e</a:t>
            </a:r>
            <a:r>
              <a:rPr spc="-10" dirty="0"/>
              <a:t>tro</a:t>
            </a:r>
            <a:r>
              <a:rPr spc="-15" dirty="0">
                <a:solidFill>
                  <a:srgbClr val="00CCFF"/>
                </a:solidFill>
              </a:rPr>
              <a:t>genium</a:t>
            </a:r>
            <a:r>
              <a:rPr spc="-5" dirty="0"/>
              <a:t>.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387927" y="277091"/>
            <a:ext cx="8375580" cy="430887"/>
          </a:xfrm>
        </p:spPr>
        <p:txBody>
          <a:bodyPr/>
          <a:lstStyle/>
          <a:p>
            <a:r>
              <a:rPr lang="en-MY" sz="2800" dirty="0" err="1"/>
              <a:t>Petr</a:t>
            </a:r>
            <a:r>
              <a:rPr lang="en-MY" sz="2800" spc="5" dirty="0" err="1"/>
              <a:t>o</a:t>
            </a:r>
            <a:r>
              <a:rPr lang="en-MY" sz="2800" dirty="0" err="1">
                <a:solidFill>
                  <a:srgbClr val="00CCFF"/>
                </a:solidFill>
              </a:rPr>
              <a:t>geniu</a:t>
            </a:r>
            <a:r>
              <a:rPr lang="en-MY" sz="2800" spc="5" dirty="0" err="1">
                <a:solidFill>
                  <a:srgbClr val="00CCFF"/>
                </a:solidFill>
              </a:rPr>
              <a:t>m</a:t>
            </a:r>
            <a:r>
              <a:rPr lang="en-MY" sz="2800" dirty="0"/>
              <a:t>.</a:t>
            </a:r>
            <a:r>
              <a:rPr lang="en-MY" sz="2800" spc="-55" dirty="0"/>
              <a:t> </a:t>
            </a:r>
            <a:r>
              <a:rPr lang="en-MY" sz="2800" spc="-20" dirty="0"/>
              <a:t>Rec</a:t>
            </a:r>
            <a:r>
              <a:rPr lang="en-MY" sz="2800" spc="-10" dirty="0"/>
              <a:t>e</a:t>
            </a:r>
            <a:r>
              <a:rPr lang="en-MY" sz="2800" spc="-15" dirty="0"/>
              <a:t>nt</a:t>
            </a:r>
            <a:r>
              <a:rPr lang="en-MY" sz="2800" spc="20" dirty="0"/>
              <a:t> Global Clients.</a:t>
            </a:r>
            <a:endParaRPr lang="en-MY" sz="2800" dirty="0"/>
          </a:p>
        </p:txBody>
      </p:sp>
      <p:pic>
        <p:nvPicPr>
          <p:cNvPr id="1026" name="Picture 2" descr="http://www.ccachicago.org/wp-content/uploads/2015/08/Bain_and_Company_Logo_1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94" y="955968"/>
            <a:ext cx="1363979" cy="85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8AB316-9DD3-86ED-21F3-3679F56DA43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122499" y="4740959"/>
            <a:ext cx="1795721" cy="37663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049CD90-7753-8416-F9DD-A8BA8F999C68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122499" y="3806025"/>
            <a:ext cx="768047" cy="82949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D4E0F13-3934-602F-22C5-DA47597360CA}"/>
              </a:ext>
            </a:extLst>
          </p:cNvPr>
          <p:cNvSpPr txBox="1"/>
          <p:nvPr/>
        </p:nvSpPr>
        <p:spPr>
          <a:xfrm>
            <a:off x="3667067" y="3845382"/>
            <a:ext cx="1520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PMI </a:t>
            </a:r>
            <a:r>
              <a:rPr lang="en-US" sz="1400" dirty="0" err="1"/>
              <a:t>Norteamérica</a:t>
            </a:r>
            <a:endParaRPr lang="en-US" sz="140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5227115-698E-0D22-1EF8-C023A4B07F4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185371" y="5272653"/>
            <a:ext cx="1238023" cy="5120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76442FD-F911-F1E8-6C4B-3388E4E395A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921767" y="2776728"/>
            <a:ext cx="1268728" cy="5074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2735" y="2070437"/>
            <a:ext cx="4241165" cy="66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185"/>
              </a:lnSpc>
            </a:pPr>
            <a:r>
              <a:rPr sz="5200" b="1" spc="-30" dirty="0">
                <a:latin typeface="Arial"/>
                <a:cs typeface="Arial"/>
              </a:rPr>
              <a:t>Petr</a:t>
            </a:r>
            <a:r>
              <a:rPr sz="5200" b="1" spc="-40" dirty="0">
                <a:latin typeface="Arial"/>
                <a:cs typeface="Arial"/>
              </a:rPr>
              <a:t>o</a:t>
            </a:r>
            <a:r>
              <a:rPr sz="5200" b="1" spc="-35" dirty="0">
                <a:solidFill>
                  <a:srgbClr val="00CCFF"/>
                </a:solidFill>
                <a:latin typeface="Arial"/>
                <a:cs typeface="Arial"/>
              </a:rPr>
              <a:t>gen</a:t>
            </a:r>
            <a:r>
              <a:rPr sz="5200" b="1" spc="-40" dirty="0">
                <a:solidFill>
                  <a:srgbClr val="00CCFF"/>
                </a:solidFill>
                <a:latin typeface="Arial"/>
                <a:cs typeface="Arial"/>
              </a:rPr>
              <a:t>i</a:t>
            </a:r>
            <a:r>
              <a:rPr sz="5200" b="1" spc="-35" dirty="0">
                <a:solidFill>
                  <a:srgbClr val="00CCFF"/>
                </a:solidFill>
                <a:latin typeface="Arial"/>
                <a:cs typeface="Arial"/>
              </a:rPr>
              <a:t>u</a:t>
            </a:r>
            <a:r>
              <a:rPr sz="5200" b="1" spc="-60" dirty="0">
                <a:solidFill>
                  <a:srgbClr val="00CCFF"/>
                </a:solidFill>
                <a:latin typeface="Arial"/>
                <a:cs typeface="Arial"/>
              </a:rPr>
              <a:t>m</a:t>
            </a:r>
            <a:r>
              <a:rPr sz="5200" b="1" spc="-15" dirty="0">
                <a:latin typeface="Arial"/>
                <a:cs typeface="Arial"/>
              </a:rPr>
              <a:t>.</a:t>
            </a:r>
            <a:endParaRPr sz="5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P</a:t>
            </a:r>
            <a:r>
              <a:rPr spc="-15" dirty="0"/>
              <a:t>e</a:t>
            </a:r>
            <a:r>
              <a:rPr spc="-10" dirty="0"/>
              <a:t>tro</a:t>
            </a:r>
            <a:r>
              <a:rPr spc="-15" dirty="0">
                <a:solidFill>
                  <a:srgbClr val="00CCFF"/>
                </a:solidFill>
              </a:rPr>
              <a:t>genium</a:t>
            </a:r>
            <a:r>
              <a:rPr spc="-5" dirty="0"/>
              <a:t>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722882" y="3131026"/>
            <a:ext cx="6726555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</a:pPr>
            <a:r>
              <a:rPr lang="en-US" sz="3200" b="1" i="1" dirty="0">
                <a:latin typeface="Arial"/>
                <a:cs typeface="Arial"/>
              </a:rPr>
              <a:t>… </a:t>
            </a:r>
            <a:r>
              <a:rPr sz="3200" b="1" i="1" dirty="0">
                <a:latin typeface="Arial"/>
                <a:cs typeface="Arial"/>
              </a:rPr>
              <a:t>be</a:t>
            </a:r>
            <a:r>
              <a:rPr sz="3200" b="1" i="1" spc="-15" dirty="0">
                <a:latin typeface="Arial"/>
                <a:cs typeface="Arial"/>
              </a:rPr>
              <a:t>c</a:t>
            </a:r>
            <a:r>
              <a:rPr sz="3200" b="1" i="1" dirty="0">
                <a:latin typeface="Arial"/>
                <a:cs typeface="Arial"/>
              </a:rPr>
              <a:t>au</a:t>
            </a:r>
            <a:r>
              <a:rPr sz="3200" b="1" i="1" spc="-15" dirty="0">
                <a:latin typeface="Arial"/>
                <a:cs typeface="Arial"/>
              </a:rPr>
              <a:t>s</a:t>
            </a:r>
            <a:r>
              <a:rPr sz="3200" b="1" i="1" dirty="0">
                <a:latin typeface="Arial"/>
                <a:cs typeface="Arial"/>
              </a:rPr>
              <a:t>e</a:t>
            </a:r>
            <a:r>
              <a:rPr sz="3200" b="1" i="1" spc="-20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e</a:t>
            </a:r>
            <a:r>
              <a:rPr sz="3200" b="1" i="1" spc="-10" dirty="0">
                <a:latin typeface="Arial"/>
                <a:cs typeface="Arial"/>
              </a:rPr>
              <a:t>x</a:t>
            </a:r>
            <a:r>
              <a:rPr sz="3200" b="1" i="1" dirty="0">
                <a:latin typeface="Arial"/>
                <a:cs typeface="Arial"/>
              </a:rPr>
              <a:t>peri</a:t>
            </a:r>
            <a:r>
              <a:rPr sz="3200" b="1" i="1" spc="-15" dirty="0">
                <a:latin typeface="Arial"/>
                <a:cs typeface="Arial"/>
              </a:rPr>
              <a:t>e</a:t>
            </a:r>
            <a:r>
              <a:rPr sz="3200" b="1" i="1" dirty="0">
                <a:latin typeface="Arial"/>
                <a:cs typeface="Arial"/>
              </a:rPr>
              <a:t>nce</a:t>
            </a:r>
            <a:r>
              <a:rPr sz="3200" b="1" i="1" spc="-40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m</a:t>
            </a:r>
            <a:r>
              <a:rPr sz="3200" b="1" i="1" spc="-10" dirty="0">
                <a:latin typeface="Arial"/>
                <a:cs typeface="Arial"/>
              </a:rPr>
              <a:t>a</a:t>
            </a:r>
            <a:r>
              <a:rPr sz="3200" b="1" i="1" dirty="0">
                <a:latin typeface="Arial"/>
                <a:cs typeface="Arial"/>
              </a:rPr>
              <a:t>tters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940" y="4761308"/>
            <a:ext cx="2818130" cy="132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39240">
              <a:lnSpc>
                <a:spcPct val="141700"/>
              </a:lnSpc>
            </a:pPr>
            <a:r>
              <a:rPr sz="1200" b="1" u="heavy" dirty="0">
                <a:latin typeface="Arial"/>
                <a:cs typeface="Arial"/>
              </a:rPr>
              <a:t>C</a:t>
            </a:r>
            <a:r>
              <a:rPr sz="1200" b="1" u="heavy" spc="-5" dirty="0">
                <a:latin typeface="Arial"/>
                <a:cs typeface="Arial"/>
              </a:rPr>
              <a:t>o</a:t>
            </a:r>
            <a:r>
              <a:rPr sz="1200" b="1" u="heavy" dirty="0">
                <a:latin typeface="Arial"/>
                <a:cs typeface="Arial"/>
              </a:rPr>
              <a:t>n</a:t>
            </a:r>
            <a:r>
              <a:rPr sz="1200" b="1" u="heavy" spc="-5" dirty="0">
                <a:latin typeface="Arial"/>
                <a:cs typeface="Arial"/>
              </a:rPr>
              <a:t>t</a:t>
            </a:r>
            <a:r>
              <a:rPr sz="1200" b="1" u="heavy" dirty="0">
                <a:latin typeface="Arial"/>
                <a:cs typeface="Arial"/>
              </a:rPr>
              <a:t>act:</a:t>
            </a:r>
            <a:r>
              <a:rPr sz="1200" b="1" dirty="0">
                <a:latin typeface="Arial"/>
                <a:cs typeface="Arial"/>
              </a:rPr>
              <a:t> Petro</a:t>
            </a:r>
            <a:r>
              <a:rPr sz="1200" b="1" spc="-5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enium B.</a:t>
            </a:r>
            <a:r>
              <a:rPr sz="1200" b="1" spc="-105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spc="-12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mm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ish</a:t>
            </a:r>
            <a:r>
              <a:rPr sz="1200" spc="-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anaging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Partner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b="1" spc="-5" dirty="0">
                <a:solidFill>
                  <a:srgbClr val="00CCFF"/>
                </a:solidFill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+</a:t>
            </a:r>
            <a:r>
              <a:rPr sz="1200" dirty="0">
                <a:latin typeface="Arial"/>
                <a:cs typeface="Arial"/>
              </a:rPr>
              <a:t>31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(0) 634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36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55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55</a:t>
            </a: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CCFF"/>
                </a:solidFill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: </a:t>
            </a:r>
            <a:r>
              <a:rPr sz="1200" spc="-5" dirty="0">
                <a:latin typeface="Arial"/>
                <a:cs typeface="Arial"/>
              </a:rPr>
              <a:t>+</a:t>
            </a:r>
            <a:r>
              <a:rPr sz="1200" dirty="0">
                <a:latin typeface="Arial"/>
                <a:cs typeface="Arial"/>
              </a:rPr>
              <a:t>31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(0) 235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83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08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91</a:t>
            </a: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CCFF"/>
                </a:solidFill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  <a:hlinkClick r:id="rId3"/>
              </a:rPr>
              <a:t>:  ta</a:t>
            </a:r>
            <a:r>
              <a:rPr sz="1200" spc="5" dirty="0">
                <a:latin typeface="Arial"/>
                <a:cs typeface="Arial"/>
                <a:hlinkClick r:id="rId3"/>
              </a:rPr>
              <a:t>mm</a:t>
            </a:r>
            <a:r>
              <a:rPr sz="1200" dirty="0">
                <a:latin typeface="Arial"/>
                <a:cs typeface="Arial"/>
                <a:hlinkClick r:id="rId3"/>
              </a:rPr>
              <a:t>o.</a:t>
            </a:r>
            <a:r>
              <a:rPr sz="1200" spc="5" dirty="0">
                <a:latin typeface="Arial"/>
                <a:cs typeface="Arial"/>
                <a:hlinkClick r:id="rId3"/>
              </a:rPr>
              <a:t>b</a:t>
            </a:r>
            <a:r>
              <a:rPr sz="1200" spc="-10" dirty="0">
                <a:latin typeface="Arial"/>
                <a:cs typeface="Arial"/>
                <a:hlinkClick r:id="rId3"/>
              </a:rPr>
              <a:t>e</a:t>
            </a:r>
            <a:r>
              <a:rPr sz="1200" dirty="0">
                <a:latin typeface="Arial"/>
                <a:cs typeface="Arial"/>
                <a:hlinkClick r:id="rId3"/>
              </a:rPr>
              <a:t>is</a:t>
            </a:r>
            <a:r>
              <a:rPr sz="1200" spc="-10" dirty="0">
                <a:latin typeface="Arial"/>
                <a:cs typeface="Arial"/>
                <a:hlinkClick r:id="rId3"/>
              </a:rPr>
              <a:t>hu</a:t>
            </a:r>
            <a:r>
              <a:rPr sz="1200" dirty="0">
                <a:latin typeface="Arial"/>
                <a:cs typeface="Arial"/>
                <a:hlinkClick r:id="rId3"/>
              </a:rPr>
              <a:t>i</a:t>
            </a:r>
            <a:r>
              <a:rPr sz="1200" spc="-15" dirty="0">
                <a:latin typeface="Arial"/>
                <a:cs typeface="Arial"/>
                <a:hlinkClick r:id="rId3"/>
              </a:rPr>
              <a:t>z</a:t>
            </a:r>
            <a:r>
              <a:rPr sz="1200" dirty="0">
                <a:latin typeface="Arial"/>
                <a:cs typeface="Arial"/>
                <a:hlinkClick r:id="rId3"/>
              </a:rPr>
              <a:t>e</a:t>
            </a:r>
            <a:r>
              <a:rPr sz="1200" spc="-10" dirty="0">
                <a:latin typeface="Arial"/>
                <a:cs typeface="Arial"/>
                <a:hlinkClick r:id="rId3"/>
              </a:rPr>
              <a:t>n@</a:t>
            </a:r>
            <a:r>
              <a:rPr sz="1200" dirty="0">
                <a:latin typeface="Arial"/>
                <a:cs typeface="Arial"/>
                <a:hlinkClick r:id="rId3"/>
              </a:rPr>
              <a:t>p</a:t>
            </a:r>
            <a:r>
              <a:rPr sz="1200" spc="-10" dirty="0">
                <a:latin typeface="Arial"/>
                <a:cs typeface="Arial"/>
                <a:hlinkClick r:id="rId3"/>
              </a:rPr>
              <a:t>e</a:t>
            </a:r>
            <a:r>
              <a:rPr sz="1200" dirty="0">
                <a:latin typeface="Arial"/>
                <a:cs typeface="Arial"/>
                <a:hlinkClick r:id="rId3"/>
              </a:rPr>
              <a:t>tro</a:t>
            </a:r>
            <a:r>
              <a:rPr sz="1200" spc="-10" dirty="0">
                <a:latin typeface="Arial"/>
                <a:cs typeface="Arial"/>
                <a:hlinkClick r:id="rId3"/>
              </a:rPr>
              <a:t>gen</a:t>
            </a:r>
            <a:r>
              <a:rPr sz="1200" dirty="0">
                <a:latin typeface="Arial"/>
                <a:cs typeface="Arial"/>
                <a:hlinkClick r:id="rId3"/>
              </a:rPr>
              <a:t>i</a:t>
            </a:r>
            <a:r>
              <a:rPr sz="1200" spc="-10" dirty="0">
                <a:latin typeface="Arial"/>
                <a:cs typeface="Arial"/>
                <a:hlinkClick r:id="rId3"/>
              </a:rPr>
              <a:t>u</a:t>
            </a:r>
            <a:r>
              <a:rPr sz="1200" spc="5" dirty="0">
                <a:latin typeface="Arial"/>
                <a:cs typeface="Arial"/>
                <a:hlinkClick r:id="rId3"/>
              </a:rPr>
              <a:t>m</a:t>
            </a:r>
            <a:r>
              <a:rPr sz="1200" dirty="0">
                <a:latin typeface="Arial"/>
                <a:cs typeface="Arial"/>
                <a:hlinkClick r:id="rId3"/>
              </a:rPr>
              <a:t>.c</a:t>
            </a:r>
            <a:r>
              <a:rPr sz="1200" spc="-5" dirty="0">
                <a:latin typeface="Arial"/>
                <a:cs typeface="Arial"/>
                <a:hlinkClick r:id="rId3"/>
              </a:rPr>
              <a:t>o</a:t>
            </a:r>
            <a:r>
              <a:rPr sz="1200" dirty="0">
                <a:latin typeface="Arial"/>
                <a:cs typeface="Arial"/>
                <a:hlinkClick r:id="rId3"/>
              </a:rPr>
              <a:t>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9805" y="5368925"/>
            <a:ext cx="2499995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Kardos,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Partner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b="1" spc="-5" dirty="0">
                <a:solidFill>
                  <a:srgbClr val="00CCFF"/>
                </a:solidFill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+</a:t>
            </a:r>
            <a:r>
              <a:rPr sz="1200" dirty="0">
                <a:latin typeface="Arial"/>
                <a:cs typeface="Arial"/>
              </a:rPr>
              <a:t>31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(0) 639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88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65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84</a:t>
            </a: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CCFF"/>
                </a:solidFill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: </a:t>
            </a:r>
            <a:r>
              <a:rPr sz="1200" spc="-5" dirty="0">
                <a:latin typeface="Arial"/>
                <a:cs typeface="Arial"/>
              </a:rPr>
              <a:t>+</a:t>
            </a:r>
            <a:r>
              <a:rPr sz="1200" dirty="0">
                <a:latin typeface="Arial"/>
                <a:cs typeface="Arial"/>
              </a:rPr>
              <a:t>31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(0) 235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83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08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91</a:t>
            </a: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CCFF"/>
                </a:solidFill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  <a:hlinkClick r:id="rId4"/>
              </a:rPr>
              <a:t>:  ste</a:t>
            </a:r>
            <a:r>
              <a:rPr sz="1200" spc="10" dirty="0">
                <a:latin typeface="Arial"/>
                <a:cs typeface="Arial"/>
                <a:hlinkClick r:id="rId4"/>
              </a:rPr>
              <a:t>f</a:t>
            </a:r>
            <a:r>
              <a:rPr sz="1200" dirty="0">
                <a:latin typeface="Arial"/>
                <a:cs typeface="Arial"/>
                <a:hlinkClick r:id="rId4"/>
              </a:rPr>
              <a:t>an.k</a:t>
            </a:r>
            <a:r>
              <a:rPr sz="1200" spc="-5" dirty="0">
                <a:latin typeface="Arial"/>
                <a:cs typeface="Arial"/>
                <a:hlinkClick r:id="rId4"/>
              </a:rPr>
              <a:t>a</a:t>
            </a:r>
            <a:r>
              <a:rPr sz="1200" dirty="0">
                <a:latin typeface="Arial"/>
                <a:cs typeface="Arial"/>
                <a:hlinkClick r:id="rId4"/>
              </a:rPr>
              <a:t>rd</a:t>
            </a:r>
            <a:r>
              <a:rPr sz="1200" spc="-10" dirty="0">
                <a:latin typeface="Arial"/>
                <a:cs typeface="Arial"/>
                <a:hlinkClick r:id="rId4"/>
              </a:rPr>
              <a:t>o</a:t>
            </a:r>
            <a:r>
              <a:rPr sz="1200" dirty="0">
                <a:latin typeface="Arial"/>
                <a:cs typeface="Arial"/>
                <a:hlinkClick r:id="rId4"/>
              </a:rPr>
              <a:t>s</a:t>
            </a:r>
            <a:r>
              <a:rPr sz="1200" spc="-10" dirty="0">
                <a:latin typeface="Arial"/>
                <a:cs typeface="Arial"/>
                <a:hlinkClick r:id="rId4"/>
              </a:rPr>
              <a:t>@pe</a:t>
            </a:r>
            <a:r>
              <a:rPr sz="1200" dirty="0">
                <a:latin typeface="Arial"/>
                <a:cs typeface="Arial"/>
                <a:hlinkClick r:id="rId4"/>
              </a:rPr>
              <a:t>tro</a:t>
            </a:r>
            <a:r>
              <a:rPr sz="1200" spc="-10" dirty="0">
                <a:latin typeface="Arial"/>
                <a:cs typeface="Arial"/>
                <a:hlinkClick r:id="rId4"/>
              </a:rPr>
              <a:t>g</a:t>
            </a:r>
            <a:r>
              <a:rPr sz="1200" dirty="0">
                <a:latin typeface="Arial"/>
                <a:cs typeface="Arial"/>
                <a:hlinkClick r:id="rId4"/>
              </a:rPr>
              <a:t>e</a:t>
            </a:r>
            <a:r>
              <a:rPr sz="1200" spc="-10" dirty="0">
                <a:latin typeface="Arial"/>
                <a:cs typeface="Arial"/>
                <a:hlinkClick r:id="rId4"/>
              </a:rPr>
              <a:t>n</a:t>
            </a:r>
            <a:r>
              <a:rPr sz="1200" dirty="0">
                <a:latin typeface="Arial"/>
                <a:cs typeface="Arial"/>
                <a:hlinkClick r:id="rId4"/>
              </a:rPr>
              <a:t>i</a:t>
            </a:r>
            <a:r>
              <a:rPr sz="1200" spc="-10" dirty="0">
                <a:latin typeface="Arial"/>
                <a:cs typeface="Arial"/>
                <a:hlinkClick r:id="rId4"/>
              </a:rPr>
              <a:t>u</a:t>
            </a:r>
            <a:r>
              <a:rPr sz="1200" spc="-5" dirty="0">
                <a:latin typeface="Arial"/>
                <a:cs typeface="Arial"/>
                <a:hlinkClick r:id="rId4"/>
              </a:rPr>
              <a:t>m</a:t>
            </a:r>
            <a:r>
              <a:rPr sz="1200" dirty="0">
                <a:latin typeface="Arial"/>
                <a:cs typeface="Arial"/>
                <a:hlinkClick r:id="rId4"/>
              </a:rPr>
              <a:t>.c</a:t>
            </a:r>
            <a:r>
              <a:rPr sz="1200" spc="5" dirty="0">
                <a:latin typeface="Arial"/>
                <a:cs typeface="Arial"/>
                <a:hlinkClick r:id="rId4"/>
              </a:rPr>
              <a:t>o</a:t>
            </a:r>
            <a:r>
              <a:rPr sz="1200" dirty="0">
                <a:latin typeface="Arial"/>
                <a:cs typeface="Arial"/>
                <a:hlinkClick r:id="rId4"/>
              </a:rPr>
              <a:t>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6263005" y="4987260"/>
            <a:ext cx="2652395" cy="118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dirty="0">
                <a:latin typeface="Arial"/>
                <a:cs typeface="Arial"/>
              </a:rPr>
              <a:t>Petrogenium USA LLC</a:t>
            </a:r>
            <a:br>
              <a:rPr lang="en-US" sz="1200" b="1" dirty="0">
                <a:latin typeface="Arial"/>
                <a:cs typeface="Arial"/>
              </a:rPr>
            </a:br>
            <a:endParaRPr lang="en-US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200" dirty="0">
                <a:latin typeface="Arial"/>
                <a:cs typeface="Arial"/>
              </a:rPr>
              <a:t>Paul Newman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lang="en-US" sz="1200" i="1" dirty="0">
                <a:latin typeface="Arial"/>
                <a:cs typeface="Arial"/>
              </a:rPr>
              <a:t>President 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b="1" spc="-5" dirty="0">
                <a:solidFill>
                  <a:srgbClr val="00CCFF"/>
                </a:solidFill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+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lang="en-US" sz="1200" spc="-20" dirty="0">
                <a:latin typeface="Arial"/>
                <a:cs typeface="Arial"/>
              </a:rPr>
              <a:t>713 715 9920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CCFF"/>
                </a:solidFill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: </a:t>
            </a:r>
            <a:r>
              <a:rPr sz="1200" spc="-5" dirty="0">
                <a:latin typeface="Arial"/>
                <a:cs typeface="Arial"/>
              </a:rPr>
              <a:t>+</a:t>
            </a:r>
            <a:r>
              <a:rPr sz="1200" dirty="0">
                <a:latin typeface="Arial"/>
                <a:cs typeface="Arial"/>
              </a:rPr>
              <a:t>31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(0) 235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83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08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91</a:t>
            </a: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CCFF"/>
                </a:solidFill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  <a:hlinkClick r:id="rId4"/>
              </a:rPr>
              <a:t>:  </a:t>
            </a:r>
            <a:r>
              <a:rPr lang="en-US" sz="1200" dirty="0">
                <a:latin typeface="Arial"/>
                <a:cs typeface="Arial"/>
                <a:hlinkClick r:id="rId4"/>
              </a:rPr>
              <a:t>paul.newman</a:t>
            </a:r>
            <a:r>
              <a:rPr sz="1200" spc="-10" dirty="0">
                <a:latin typeface="Arial"/>
                <a:cs typeface="Arial"/>
                <a:hlinkClick r:id="rId4"/>
              </a:rPr>
              <a:t>@pe</a:t>
            </a:r>
            <a:r>
              <a:rPr sz="1200" dirty="0">
                <a:latin typeface="Arial"/>
                <a:cs typeface="Arial"/>
                <a:hlinkClick r:id="rId4"/>
              </a:rPr>
              <a:t>tro</a:t>
            </a:r>
            <a:r>
              <a:rPr sz="1200" spc="-10" dirty="0">
                <a:latin typeface="Arial"/>
                <a:cs typeface="Arial"/>
                <a:hlinkClick r:id="rId4"/>
              </a:rPr>
              <a:t>g</a:t>
            </a:r>
            <a:r>
              <a:rPr sz="1200" dirty="0">
                <a:latin typeface="Arial"/>
                <a:cs typeface="Arial"/>
                <a:hlinkClick r:id="rId4"/>
              </a:rPr>
              <a:t>e</a:t>
            </a:r>
            <a:r>
              <a:rPr sz="1200" spc="-10" dirty="0">
                <a:latin typeface="Arial"/>
                <a:cs typeface="Arial"/>
                <a:hlinkClick r:id="rId4"/>
              </a:rPr>
              <a:t>n</a:t>
            </a:r>
            <a:r>
              <a:rPr sz="1200" dirty="0">
                <a:latin typeface="Arial"/>
                <a:cs typeface="Arial"/>
                <a:hlinkClick r:id="rId4"/>
              </a:rPr>
              <a:t>i</a:t>
            </a:r>
            <a:r>
              <a:rPr sz="1200" spc="-10" dirty="0">
                <a:latin typeface="Arial"/>
                <a:cs typeface="Arial"/>
                <a:hlinkClick r:id="rId4"/>
              </a:rPr>
              <a:t>u</a:t>
            </a:r>
            <a:r>
              <a:rPr sz="1200" spc="-5" dirty="0">
                <a:latin typeface="Arial"/>
                <a:cs typeface="Arial"/>
                <a:hlinkClick r:id="rId4"/>
              </a:rPr>
              <a:t>m</a:t>
            </a:r>
            <a:r>
              <a:rPr sz="1200" dirty="0">
                <a:latin typeface="Arial"/>
                <a:cs typeface="Arial"/>
                <a:hlinkClick r:id="rId4"/>
              </a:rPr>
              <a:t>.c</a:t>
            </a:r>
            <a:r>
              <a:rPr sz="1200" spc="5" dirty="0">
                <a:latin typeface="Arial"/>
                <a:cs typeface="Arial"/>
                <a:hlinkClick r:id="rId4"/>
              </a:rPr>
              <a:t>o</a:t>
            </a:r>
            <a:r>
              <a:rPr sz="1200" dirty="0">
                <a:latin typeface="Arial"/>
                <a:cs typeface="Arial"/>
                <a:hlinkClick r:id="rId4"/>
              </a:rPr>
              <a:t>m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01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190" dirty="0"/>
              <a:t>T</a:t>
            </a:r>
            <a:r>
              <a:rPr sz="2600" dirty="0"/>
              <a:t>ammo</a:t>
            </a:r>
            <a:r>
              <a:rPr sz="2600" spc="-20" dirty="0"/>
              <a:t> </a:t>
            </a:r>
            <a:r>
              <a:rPr sz="2600" dirty="0"/>
              <a:t>B</a:t>
            </a:r>
            <a:r>
              <a:rPr sz="2600" spc="5" dirty="0"/>
              <a:t>e</a:t>
            </a:r>
            <a:r>
              <a:rPr sz="2600" dirty="0"/>
              <a:t>ish</a:t>
            </a:r>
            <a:r>
              <a:rPr sz="2600" spc="5" dirty="0"/>
              <a:t>u</a:t>
            </a:r>
            <a:r>
              <a:rPr sz="2600" dirty="0"/>
              <a:t>ize</a:t>
            </a:r>
            <a:r>
              <a:rPr sz="2600" spc="5" dirty="0"/>
              <a:t>n</a:t>
            </a:r>
            <a:r>
              <a:rPr sz="2600" dirty="0"/>
              <a:t>,</a:t>
            </a:r>
            <a:r>
              <a:rPr sz="2600" spc="-35" dirty="0"/>
              <a:t> </a:t>
            </a:r>
            <a:r>
              <a:rPr sz="2600" dirty="0"/>
              <a:t>Ma</a:t>
            </a:r>
            <a:r>
              <a:rPr sz="2600" spc="10" dirty="0"/>
              <a:t>n</a:t>
            </a:r>
            <a:r>
              <a:rPr sz="2600" dirty="0"/>
              <a:t>a</a:t>
            </a:r>
            <a:r>
              <a:rPr sz="2600" spc="5" dirty="0"/>
              <a:t>g</a:t>
            </a:r>
            <a:r>
              <a:rPr sz="2600" dirty="0"/>
              <a:t>ing</a:t>
            </a:r>
            <a:r>
              <a:rPr sz="2600" spc="-10" dirty="0"/>
              <a:t> </a:t>
            </a:r>
            <a:r>
              <a:rPr sz="2600" dirty="0"/>
              <a:t>Partn</a:t>
            </a:r>
            <a:r>
              <a:rPr sz="2600" spc="5" dirty="0"/>
              <a:t>e</a:t>
            </a:r>
            <a:r>
              <a:rPr sz="2600" dirty="0"/>
              <a:t>r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2110232" y="1019342"/>
            <a:ext cx="6706870" cy="5365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Ex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erie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ce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mmary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16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mm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season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entrepr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ne</a:t>
            </a:r>
            <a:r>
              <a:rPr sz="1400" spc="-1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dirty="0">
                <a:latin typeface="Arial"/>
                <a:cs typeface="Arial"/>
              </a:rPr>
              <a:t>perienced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anager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ith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lang="en-US" sz="1400" spc="5" dirty="0">
                <a:latin typeface="Arial"/>
                <a:cs typeface="Arial"/>
              </a:rPr>
              <a:t>a diverse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track record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internati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oil,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petroch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als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anufact</a:t>
            </a:r>
            <a:r>
              <a:rPr sz="1400" spc="-10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ri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consulting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busines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.</a:t>
            </a:r>
          </a:p>
          <a:p>
            <a:pPr marL="12700" marR="177800">
              <a:lnSpc>
                <a:spcPct val="100000"/>
              </a:lnSpc>
              <a:spcBef>
                <a:spcPts val="720"/>
              </a:spcBef>
            </a:pPr>
            <a:r>
              <a:rPr sz="1400" spc="-5" dirty="0">
                <a:latin typeface="Arial"/>
                <a:cs typeface="Arial"/>
              </a:rPr>
              <a:t>Buildin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25</a:t>
            </a:r>
            <a:r>
              <a:rPr sz="1400" dirty="0">
                <a:latin typeface="Arial"/>
                <a:cs typeface="Arial"/>
              </a:rPr>
              <a:t>+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-5" dirty="0">
                <a:latin typeface="Arial"/>
                <a:cs typeface="Arial"/>
              </a:rPr>
              <a:t>ear</a:t>
            </a:r>
            <a:r>
              <a:rPr sz="1400" dirty="0">
                <a:latin typeface="Arial"/>
                <a:cs typeface="Arial"/>
              </a:rPr>
              <a:t>s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perien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do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rea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oi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 a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opera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io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dirty="0">
                <a:latin typeface="Arial"/>
                <a:cs typeface="Arial"/>
              </a:rPr>
              <a:t>process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engineeri</a:t>
            </a:r>
            <a:r>
              <a:rPr sz="1400" spc="-2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supply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chain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planning,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capital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projects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business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elop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ent 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consult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roles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ith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ajor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internatio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oil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panies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(B</a:t>
            </a:r>
            <a:r>
              <a:rPr sz="1400" spc="-18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Shell)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leading </a:t>
            </a:r>
            <a:r>
              <a:rPr sz="1400" spc="-5" dirty="0">
                <a:latin typeface="Arial"/>
                <a:cs typeface="Arial"/>
              </a:rPr>
              <a:t>engineerin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ompanie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(S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or</a:t>
            </a:r>
            <a:r>
              <a:rPr sz="1400" spc="5" dirty="0">
                <a:latin typeface="Arial"/>
                <a:cs typeface="Arial"/>
              </a:rPr>
              <a:t>k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J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ob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)</a:t>
            </a:r>
            <a:r>
              <a:rPr lang="en-US" sz="1400" dirty="0">
                <a:latin typeface="Arial"/>
                <a:cs typeface="Arial"/>
              </a:rPr>
              <a:t>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under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nd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ha</a:t>
            </a:r>
            <a:r>
              <a:rPr lang="en-US" sz="140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custo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ant.</a:t>
            </a:r>
            <a:br>
              <a:rPr lang="en-US" sz="1400" dirty="0">
                <a:latin typeface="Arial"/>
                <a:cs typeface="Arial"/>
              </a:rPr>
            </a:br>
            <a:endParaRPr sz="1400" dirty="0">
              <a:latin typeface="Arial"/>
              <a:cs typeface="Arial"/>
            </a:endParaRPr>
          </a:p>
          <a:p>
            <a:pPr marL="12700" marR="20447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specializ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designing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ser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ice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progra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er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bottom</a:t>
            </a:r>
            <a:r>
              <a:rPr lang="en-US" sz="1400" spc="-40" dirty="0">
                <a:latin typeface="Arial"/>
                <a:cs typeface="Arial"/>
              </a:rPr>
              <a:t>-</a:t>
            </a:r>
            <a:r>
              <a:rPr sz="1400" dirty="0">
                <a:latin typeface="Arial"/>
                <a:cs typeface="Arial"/>
              </a:rPr>
              <a:t>line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pact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 creat</a:t>
            </a:r>
            <a:r>
              <a:rPr lang="en-US" sz="1400" dirty="0">
                <a:latin typeface="Arial"/>
                <a:cs typeface="Arial"/>
              </a:rPr>
              <a:t>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tangible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alue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our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custo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Besides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being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anaging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Partner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dirty="0" err="1">
                <a:latin typeface="Arial"/>
                <a:cs typeface="Arial"/>
              </a:rPr>
              <a:t>Petrogeni</a:t>
            </a:r>
            <a:r>
              <a:rPr sz="1400" spc="-15" dirty="0" err="1">
                <a:latin typeface="Arial"/>
                <a:cs typeface="Arial"/>
              </a:rPr>
              <a:t>u</a:t>
            </a:r>
            <a:r>
              <a:rPr sz="1400" dirty="0" err="1">
                <a:latin typeface="Arial"/>
                <a:cs typeface="Arial"/>
              </a:rPr>
              <a:t>m</a:t>
            </a:r>
            <a:r>
              <a:rPr lang="en-US" sz="1400" dirty="0">
                <a:latin typeface="Arial"/>
                <a:cs typeface="Arial"/>
              </a:rPr>
              <a:t>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enjo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lead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projects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areas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drocarbon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argin 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pro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benchmar</a:t>
            </a:r>
            <a:r>
              <a:rPr sz="1400" spc="-10" dirty="0">
                <a:latin typeface="Arial"/>
                <a:cs typeface="Arial"/>
              </a:rPr>
              <a:t>k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5" dirty="0">
                <a:latin typeface="Arial"/>
                <a:cs typeface="Arial"/>
              </a:rPr>
              <a:t>g</a:t>
            </a:r>
            <a:r>
              <a:rPr sz="1400" dirty="0">
                <a:latin typeface="Arial"/>
                <a:cs typeface="Arial"/>
              </a:rPr>
              <a:t>.</a:t>
            </a:r>
          </a:p>
          <a:p>
            <a:pPr marL="12700" marR="10795">
              <a:lnSpc>
                <a:spcPct val="100000"/>
              </a:lnSpc>
              <a:spcBef>
                <a:spcPts val="720"/>
              </a:spcBef>
            </a:pPr>
            <a:r>
              <a:rPr sz="1400" dirty="0">
                <a:latin typeface="Arial"/>
                <a:cs typeface="Arial"/>
              </a:rPr>
              <a:t>Prior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founding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Petrogeniu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ounding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Partner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nstream 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efining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specialized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consul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pan</a:t>
            </a:r>
            <a:r>
              <a:rPr sz="1400" spc="-13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broad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dirty="0">
                <a:latin typeface="Arial"/>
                <a:cs typeface="Arial"/>
              </a:rPr>
              <a:t>perience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ith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custo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 Europe,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ussia,</a:t>
            </a:r>
            <a:r>
              <a:rPr lang="en-US" sz="1400" dirty="0">
                <a:latin typeface="Arial"/>
                <a:cs typeface="Arial"/>
              </a:rPr>
              <a:t> the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iddle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East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lang="en-US"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Afri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a.</a:t>
            </a: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re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tials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Sc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echanic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Engineering,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elft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ni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ersit</a:t>
            </a:r>
            <a:r>
              <a:rPr sz="1400" spc="-13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etherland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1991</a:t>
            </a: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reas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f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ecial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z</a:t>
            </a:r>
            <a:r>
              <a:rPr sz="1400" b="1" spc="-1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io</a:t>
            </a:r>
            <a:r>
              <a:rPr sz="1400" b="1" dirty="0">
                <a:latin typeface="Arial"/>
                <a:cs typeface="Arial"/>
              </a:rPr>
              <a:t>n</a:t>
            </a:r>
            <a:endParaRPr sz="1400" dirty="0">
              <a:latin typeface="Arial"/>
              <a:cs typeface="Arial"/>
            </a:endParaRPr>
          </a:p>
          <a:p>
            <a:pPr marL="12700" marR="17907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Bench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arki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Strategic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Studies,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Ser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ice</a:t>
            </a:r>
            <a:r>
              <a:rPr sz="1400" spc="-10" dirty="0">
                <a:latin typeface="Arial"/>
                <a:cs typeface="Arial"/>
              </a:rPr>
              <a:t> M</a:t>
            </a:r>
            <a:r>
              <a:rPr sz="1400" dirty="0">
                <a:latin typeface="Arial"/>
                <a:cs typeface="Arial"/>
              </a:rPr>
              <a:t>anage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est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Planning, </a:t>
            </a:r>
            <a:r>
              <a:rPr sz="1400" spc="-16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echnical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ue</a:t>
            </a:r>
            <a:r>
              <a:rPr sz="1400" spc="-10" dirty="0">
                <a:latin typeface="Arial"/>
                <a:cs typeface="Arial"/>
              </a:rPr>
              <a:t> D</a:t>
            </a:r>
            <a:r>
              <a:rPr sz="1400" dirty="0">
                <a:latin typeface="Arial"/>
                <a:cs typeface="Arial"/>
              </a:rPr>
              <a:t>iligence,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Business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pro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Progra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s,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drocarbon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Energy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anage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ple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ion</a:t>
            </a:r>
          </a:p>
        </p:txBody>
      </p:sp>
      <p:sp>
        <p:nvSpPr>
          <p:cNvPr id="4" name="object 4"/>
          <p:cNvSpPr/>
          <p:nvPr/>
        </p:nvSpPr>
        <p:spPr>
          <a:xfrm>
            <a:off x="481583" y="1056132"/>
            <a:ext cx="1301496" cy="1956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P</a:t>
            </a:r>
            <a:r>
              <a:rPr spc="-15" dirty="0"/>
              <a:t>e</a:t>
            </a:r>
            <a:r>
              <a:rPr spc="-10" dirty="0"/>
              <a:t>tro</a:t>
            </a:r>
            <a:r>
              <a:rPr spc="-15" dirty="0">
                <a:solidFill>
                  <a:srgbClr val="00CCFF"/>
                </a:solidFill>
              </a:rPr>
              <a:t>genium</a:t>
            </a:r>
            <a:r>
              <a:rPr spc="-5" dirty="0"/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090843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/>
              <a:t>Stefan</a:t>
            </a:r>
            <a:r>
              <a:rPr sz="2600" spc="-10" dirty="0"/>
              <a:t> </a:t>
            </a:r>
            <a:r>
              <a:rPr sz="2600" dirty="0"/>
              <a:t>K</a:t>
            </a:r>
            <a:r>
              <a:rPr sz="2600" spc="5" dirty="0"/>
              <a:t>a</a:t>
            </a:r>
            <a:r>
              <a:rPr sz="2600" dirty="0"/>
              <a:t>rdo</a:t>
            </a:r>
            <a:r>
              <a:rPr sz="2600" spc="5" dirty="0"/>
              <a:t>s</a:t>
            </a:r>
            <a:r>
              <a:rPr sz="2600" dirty="0"/>
              <a:t>,</a:t>
            </a:r>
            <a:r>
              <a:rPr sz="2600" spc="-20" dirty="0"/>
              <a:t> </a:t>
            </a:r>
            <a:r>
              <a:rPr sz="2600" dirty="0"/>
              <a:t>Partn</a:t>
            </a:r>
            <a:r>
              <a:rPr sz="2600" spc="5" dirty="0"/>
              <a:t>e</a:t>
            </a:r>
            <a:r>
              <a:rPr sz="2600" dirty="0"/>
              <a:t>r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367284" y="1011936"/>
            <a:ext cx="1325880" cy="1956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77314" y="950762"/>
            <a:ext cx="7002145" cy="553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Ex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erie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ce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mmary</a:t>
            </a:r>
            <a:endParaRPr sz="1400" dirty="0">
              <a:latin typeface="Arial"/>
              <a:cs typeface="Arial"/>
            </a:endParaRPr>
          </a:p>
          <a:p>
            <a:pPr marL="12700" marR="14732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Stefan</a:t>
            </a:r>
            <a:r>
              <a:rPr lang="en-US" sz="1400" dirty="0">
                <a:latin typeface="Arial"/>
                <a:cs typeface="Arial"/>
              </a:rPr>
              <a:t>'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passion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suppor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clients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sol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technical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drocarbon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supply chain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challenges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arising during operations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lang="en-US" sz="1400" spc="-30" dirty="0">
                <a:latin typeface="Arial"/>
                <a:cs typeface="Arial"/>
              </a:rPr>
              <a:t>at a refinery, </a:t>
            </a:r>
            <a:r>
              <a:rPr sz="1400" dirty="0">
                <a:latin typeface="Arial"/>
                <a:cs typeface="Arial"/>
              </a:rPr>
              <a:t>petroch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ic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site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supply organiza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io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uring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his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profes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ion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career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buil</a:t>
            </a:r>
            <a:r>
              <a:rPr sz="1400" spc="1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-up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deep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dirty="0">
                <a:latin typeface="Arial"/>
                <a:cs typeface="Arial"/>
              </a:rPr>
              <a:t>pertise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Oil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ents,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drocarbon</a:t>
            </a: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Su</a:t>
            </a:r>
            <a:r>
              <a:rPr sz="1400" spc="-10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ply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</a:t>
            </a:r>
            <a:r>
              <a:rPr sz="1400" spc="-10" dirty="0">
                <a:latin typeface="Arial"/>
                <a:cs typeface="Arial"/>
              </a:rPr>
              <a:t>g</a:t>
            </a:r>
            <a:r>
              <a:rPr sz="1400" dirty="0">
                <a:latin typeface="Arial"/>
                <a:cs typeface="Arial"/>
              </a:rPr>
              <a:t>istics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Lig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</a:t>
            </a:r>
            <a:r>
              <a:rPr sz="1400" spc="-2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ersion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ce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s.</a:t>
            </a:r>
            <a:endParaRPr lang="en-US"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  <a:p>
            <a:pPr marL="12700" marR="133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reached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this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dirty="0">
                <a:latin typeface="Arial"/>
                <a:cs typeface="Arial"/>
              </a:rPr>
              <a:t>pertise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orking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Shell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other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consul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fir</a:t>
            </a:r>
            <a:r>
              <a:rPr sz="1400" spc="-5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arious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internati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roles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technolo</a:t>
            </a:r>
            <a:r>
              <a:rPr sz="1400" spc="-20" dirty="0">
                <a:latin typeface="Arial"/>
                <a:cs typeface="Arial"/>
              </a:rPr>
              <a:t>g</a:t>
            </a:r>
            <a:r>
              <a:rPr sz="1400" spc="-13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operati</a:t>
            </a:r>
            <a:r>
              <a:rPr sz="1400" spc="-10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consul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an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13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joined Petrogeni</a:t>
            </a:r>
            <a:r>
              <a:rPr sz="1400" spc="-1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Practice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Leader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Oil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ent,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drocarbon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Supply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Logistics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2016.</a:t>
            </a:r>
          </a:p>
          <a:p>
            <a:pPr marL="12700" marR="140335">
              <a:lnSpc>
                <a:spcPct val="100000"/>
              </a:lnSpc>
              <a:spcBef>
                <a:spcPts val="720"/>
              </a:spcBef>
            </a:pP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ol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ed 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basic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detailed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design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any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oil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ents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facili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ie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, Lig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unit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tro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bles</a:t>
            </a:r>
            <a:r>
              <a:rPr sz="1400" spc="-1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ti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ainten</a:t>
            </a:r>
            <a:r>
              <a:rPr sz="1400" spc="-10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nce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ple</a:t>
            </a:r>
            <a:r>
              <a:rPr sz="1400" spc="-15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ented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ari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us 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pr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ent projects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operation</a:t>
            </a:r>
            <a:r>
              <a:rPr sz="1400" spc="-10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dirty="0">
                <a:latin typeface="Arial"/>
                <a:cs typeface="Arial"/>
              </a:rPr>
              <a:t>cellence,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ailabilit</a:t>
            </a:r>
            <a:r>
              <a:rPr sz="1400" spc="-13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entory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anage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ent 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argin.</a:t>
            </a:r>
          </a:p>
          <a:p>
            <a:pPr marL="12700" marR="56515">
              <a:lnSpc>
                <a:spcPct val="100000"/>
              </a:lnSpc>
              <a:spcBef>
                <a:spcPts val="720"/>
              </a:spcBef>
            </a:pPr>
            <a:r>
              <a:rPr sz="1400" dirty="0">
                <a:latin typeface="Arial"/>
                <a:cs typeface="Arial"/>
              </a:rPr>
              <a:t>Besides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his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deep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technic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kno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ledge</a:t>
            </a:r>
            <a:r>
              <a:rPr lang="en-US" sz="1400" dirty="0">
                <a:latin typeface="Arial"/>
                <a:cs typeface="Arial"/>
              </a:rPr>
              <a:t>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Stefan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is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trained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busines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econo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ics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 operatio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resear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h.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applied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this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kno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ledge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broader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consul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cy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studies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Shell, Shell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Joint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entures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</a:t>
            </a:r>
            <a:r>
              <a:rPr sz="1400" spc="-10" dirty="0">
                <a:latin typeface="Arial"/>
                <a:cs typeface="Arial"/>
              </a:rPr>
              <a:t>mm</a:t>
            </a:r>
            <a:r>
              <a:rPr sz="1400" dirty="0">
                <a:latin typeface="Arial"/>
                <a:cs typeface="Arial"/>
              </a:rPr>
              <a:t>ercial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IOC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OC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clients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globall</a:t>
            </a:r>
            <a:r>
              <a:rPr sz="1400" spc="-13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re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tials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BA,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otterdam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School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anage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ent,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etherland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2010</a:t>
            </a: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Sc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Process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Engineering,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-Bergakad</a:t>
            </a:r>
            <a:r>
              <a:rPr sz="1400" spc="-10" dirty="0">
                <a:latin typeface="Arial"/>
                <a:cs typeface="Arial"/>
              </a:rPr>
              <a:t>em</a:t>
            </a:r>
            <a:r>
              <a:rPr sz="1400" dirty="0">
                <a:latin typeface="Arial"/>
                <a:cs typeface="Arial"/>
              </a:rPr>
              <a:t>ie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reiberg,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Ger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an</a:t>
            </a:r>
            <a:r>
              <a:rPr sz="1400" spc="-13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2002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reas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f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ecial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z</a:t>
            </a:r>
            <a:r>
              <a:rPr sz="1400" b="1" spc="-1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io</a:t>
            </a:r>
            <a:r>
              <a:rPr sz="1400" b="1" dirty="0">
                <a:latin typeface="Arial"/>
                <a:cs typeface="Arial"/>
              </a:rPr>
              <a:t>n</a:t>
            </a:r>
            <a:endParaRPr sz="1400" dirty="0">
              <a:latin typeface="Arial"/>
              <a:cs typeface="Arial"/>
            </a:endParaRPr>
          </a:p>
          <a:p>
            <a:pPr marL="12700" marR="208279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All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round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top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anaging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consulti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technical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suppor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drocarbon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Supply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 Lo</a:t>
            </a:r>
            <a:r>
              <a:rPr sz="1400" spc="-10" dirty="0">
                <a:latin typeface="Arial"/>
                <a:cs typeface="Arial"/>
              </a:rPr>
              <a:t>g</a:t>
            </a:r>
            <a:r>
              <a:rPr sz="1400" dirty="0">
                <a:latin typeface="Arial"/>
                <a:cs typeface="Arial"/>
              </a:rPr>
              <a:t>istics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Opti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izatio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orki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apital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Opti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izati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</a:t>
            </a:r>
            <a:r>
              <a:rPr sz="1400" spc="-10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ration</a:t>
            </a:r>
            <a:r>
              <a:rPr sz="1400" spc="-20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5" dirty="0">
                <a:latin typeface="Arial"/>
                <a:cs typeface="Arial"/>
              </a:rPr>
              <a:t>x</a:t>
            </a:r>
            <a:r>
              <a:rPr sz="1400" dirty="0">
                <a:latin typeface="Arial"/>
                <a:cs typeface="Arial"/>
              </a:rPr>
              <a:t>cell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nce,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cess 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esign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Ser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ice</a:t>
            </a:r>
            <a:r>
              <a:rPr sz="1400" spc="-10" dirty="0">
                <a:latin typeface="Arial"/>
                <a:cs typeface="Arial"/>
              </a:rPr>
              <a:t> M</a:t>
            </a:r>
            <a:r>
              <a:rPr sz="1400" dirty="0">
                <a:latin typeface="Arial"/>
                <a:cs typeface="Arial"/>
              </a:rPr>
              <a:t>anage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P</a:t>
            </a:r>
            <a:r>
              <a:rPr spc="-15" dirty="0"/>
              <a:t>e</a:t>
            </a:r>
            <a:r>
              <a:rPr spc="-10" dirty="0"/>
              <a:t>tro</a:t>
            </a:r>
            <a:r>
              <a:rPr spc="-15" dirty="0">
                <a:solidFill>
                  <a:srgbClr val="00CCFF"/>
                </a:solidFill>
              </a:rPr>
              <a:t>genium</a:t>
            </a:r>
            <a:r>
              <a:rPr spc="-5" dirty="0"/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431602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891" y="303117"/>
            <a:ext cx="8687309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600" dirty="0"/>
              <a:t>Paul Newman</a:t>
            </a:r>
            <a:r>
              <a:rPr sz="2600" dirty="0"/>
              <a:t>,</a:t>
            </a:r>
            <a:r>
              <a:rPr sz="2600" spc="-20" dirty="0"/>
              <a:t> </a:t>
            </a:r>
            <a:r>
              <a:rPr lang="en-US" sz="2600" spc="-20" dirty="0"/>
              <a:t>President Petrogenium USA LLC</a:t>
            </a:r>
            <a:endParaRPr sz="2600" dirty="0"/>
          </a:p>
        </p:txBody>
      </p:sp>
      <p:sp>
        <p:nvSpPr>
          <p:cNvPr id="4" name="object 4"/>
          <p:cNvSpPr txBox="1"/>
          <p:nvPr/>
        </p:nvSpPr>
        <p:spPr>
          <a:xfrm>
            <a:off x="1662546" y="988397"/>
            <a:ext cx="7100454" cy="538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Ex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erie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ce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mmary</a:t>
            </a:r>
            <a:endParaRPr lang="en-US" sz="1400" b="1" dirty="0">
              <a:latin typeface="Arial"/>
              <a:cs typeface="Arial"/>
            </a:endParaRPr>
          </a:p>
          <a:p>
            <a:pPr marL="298450" indent="-285750">
              <a:buFont typeface="Wingdings" panose="05000000000000000000" pitchFamily="2" charset="2"/>
              <a:buChar char="§"/>
            </a:pPr>
            <a:r>
              <a:rPr lang="en-MY" sz="1400" dirty="0">
                <a:latin typeface="Arial"/>
                <a:cs typeface="Arial"/>
              </a:rPr>
              <a:t>35 years at Shell; 25 years Downstream Manufacturing Refining &amp; Petrochemicals, including 10 years with Shell Global Solutions Consultancy servicing Shell, Joint Ventures and external clients</a:t>
            </a: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MY" sz="1400" dirty="0">
                <a:latin typeface="Arial"/>
                <a:cs typeface="Arial"/>
              </a:rPr>
              <a:t>2 years as a Senior Advisor to Bain &amp; Company’s Oil &amp; Gas Practice</a:t>
            </a: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MY" sz="1400" dirty="0">
                <a:latin typeface="Arial"/>
                <a:cs typeface="Arial"/>
              </a:rPr>
              <a:t>2 years as an Executive Coach for Leadership Development with Reliance Industries</a:t>
            </a: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MY" sz="1400" dirty="0">
                <a:latin typeface="Arial"/>
                <a:cs typeface="Arial"/>
              </a:rPr>
              <a:t>3 years KBC Advanced Technologies Global Consulting leadership delivering sustainable customer value using digital transformation.</a:t>
            </a:r>
          </a:p>
          <a:p>
            <a:pPr marL="12700">
              <a:lnSpc>
                <a:spcPct val="100000"/>
              </a:lnSpc>
            </a:pPr>
            <a:br>
              <a:rPr lang="en-MY" sz="1400" b="1" spc="-10" dirty="0">
                <a:latin typeface="Arial"/>
                <a:cs typeface="Arial"/>
              </a:rPr>
            </a:br>
            <a:r>
              <a:rPr lang="en-MY" sz="1400" b="1" spc="-10" dirty="0">
                <a:latin typeface="Arial"/>
                <a:cs typeface="Arial"/>
              </a:rPr>
              <a:t>C</a:t>
            </a:r>
            <a:r>
              <a:rPr lang="en-MY" sz="1400" b="1" dirty="0">
                <a:latin typeface="Arial"/>
                <a:cs typeface="Arial"/>
              </a:rPr>
              <a:t>re</a:t>
            </a:r>
            <a:r>
              <a:rPr lang="en-MY" sz="1400" b="1" spc="-10" dirty="0">
                <a:latin typeface="Arial"/>
                <a:cs typeface="Arial"/>
              </a:rPr>
              <a:t>d</a:t>
            </a:r>
            <a:r>
              <a:rPr lang="en-MY" sz="1400" b="1" dirty="0">
                <a:latin typeface="Arial"/>
                <a:cs typeface="Arial"/>
              </a:rPr>
              <a:t>e</a:t>
            </a:r>
            <a:r>
              <a:rPr lang="en-MY" sz="1400" b="1" spc="-10" dirty="0">
                <a:latin typeface="Arial"/>
                <a:cs typeface="Arial"/>
              </a:rPr>
              <a:t>n</a:t>
            </a:r>
            <a:r>
              <a:rPr lang="en-MY" sz="1400" b="1" dirty="0">
                <a:latin typeface="Arial"/>
                <a:cs typeface="Arial"/>
              </a:rPr>
              <a:t>tials</a:t>
            </a:r>
            <a:endParaRPr lang="en-MY" sz="1400" dirty="0">
              <a:latin typeface="Arial"/>
              <a:cs typeface="Arial"/>
            </a:endParaRPr>
          </a:p>
          <a:p>
            <a:pPr marL="298450" marR="14732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MY" sz="1400" dirty="0">
                <a:latin typeface="Arial"/>
                <a:cs typeface="Arial"/>
              </a:rPr>
              <a:t>Loughborough University of Technology, UK, BSc First Class (Hons) in Chemical Engineering &amp; Management</a:t>
            </a: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MY" sz="1400" dirty="0">
                <a:latin typeface="Arial"/>
                <a:cs typeface="Arial"/>
              </a:rPr>
              <a:t>Member of the Institution of Chemical Engineers Professional Formation Forum (PFF), assessing whether individuals seeking membership meet the standards set down by the Council. A Career Professional Development (CPD) assessor appointed by the Chair of the PFF.</a:t>
            </a: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MY" sz="1400" dirty="0">
                <a:latin typeface="Arial"/>
                <a:cs typeface="Arial"/>
              </a:rPr>
              <a:t>Certified Myers-Briggs MBTI® practitioner.</a:t>
            </a:r>
          </a:p>
          <a:p>
            <a:pPr marL="12700"/>
            <a:endParaRPr lang="en-MY" sz="1400" b="1" spc="-45" dirty="0">
              <a:latin typeface="Arial"/>
              <a:cs typeface="Arial"/>
            </a:endParaRPr>
          </a:p>
          <a:p>
            <a:pPr marL="12700"/>
            <a:r>
              <a:rPr lang="en-MY" sz="1400" b="1" spc="-45" dirty="0">
                <a:latin typeface="Arial"/>
                <a:cs typeface="Arial"/>
              </a:rPr>
              <a:t>A</a:t>
            </a:r>
            <a:r>
              <a:rPr lang="en-MY" sz="1400" b="1" dirty="0">
                <a:latin typeface="Arial"/>
                <a:cs typeface="Arial"/>
              </a:rPr>
              <a:t>reas</a:t>
            </a:r>
            <a:r>
              <a:rPr lang="en-MY" sz="1400" b="1" spc="15" dirty="0">
                <a:latin typeface="Arial"/>
                <a:cs typeface="Arial"/>
              </a:rPr>
              <a:t> </a:t>
            </a:r>
            <a:r>
              <a:rPr lang="en-MY" sz="1400" b="1" spc="-10" dirty="0">
                <a:latin typeface="Arial"/>
                <a:cs typeface="Arial"/>
              </a:rPr>
              <a:t>o</a:t>
            </a:r>
            <a:r>
              <a:rPr lang="en-MY" sz="1400" b="1" dirty="0">
                <a:latin typeface="Arial"/>
                <a:cs typeface="Arial"/>
              </a:rPr>
              <a:t>f</a:t>
            </a:r>
            <a:r>
              <a:rPr lang="en-MY" sz="1400" b="1" spc="-5" dirty="0">
                <a:latin typeface="Arial"/>
                <a:cs typeface="Arial"/>
              </a:rPr>
              <a:t> </a:t>
            </a:r>
            <a:r>
              <a:rPr lang="en-MY" sz="1400" b="1" dirty="0">
                <a:latin typeface="Arial"/>
                <a:cs typeface="Arial"/>
              </a:rPr>
              <a:t>S</a:t>
            </a:r>
            <a:r>
              <a:rPr lang="en-MY" sz="1400" b="1" spc="-10" dirty="0">
                <a:latin typeface="Arial"/>
                <a:cs typeface="Arial"/>
              </a:rPr>
              <a:t>p</a:t>
            </a:r>
            <a:r>
              <a:rPr lang="en-MY" sz="1400" b="1" dirty="0">
                <a:latin typeface="Arial"/>
                <a:cs typeface="Arial"/>
              </a:rPr>
              <a:t>ecial</a:t>
            </a:r>
            <a:r>
              <a:rPr lang="en-MY" sz="1400" b="1" spc="-10" dirty="0">
                <a:latin typeface="Arial"/>
                <a:cs typeface="Arial"/>
              </a:rPr>
              <a:t>i</a:t>
            </a:r>
            <a:r>
              <a:rPr lang="en-MY" sz="1400" b="1" dirty="0">
                <a:latin typeface="Arial"/>
                <a:cs typeface="Arial"/>
              </a:rPr>
              <a:t>z</a:t>
            </a:r>
            <a:r>
              <a:rPr lang="en-MY" sz="1400" b="1" spc="-15" dirty="0">
                <a:latin typeface="Arial"/>
                <a:cs typeface="Arial"/>
              </a:rPr>
              <a:t>a</a:t>
            </a:r>
            <a:r>
              <a:rPr lang="en-MY" sz="1400" b="1" dirty="0">
                <a:latin typeface="Arial"/>
                <a:cs typeface="Arial"/>
              </a:rPr>
              <a:t>t</a:t>
            </a:r>
            <a:r>
              <a:rPr lang="en-MY" sz="1400" b="1" spc="-10" dirty="0">
                <a:latin typeface="Arial"/>
                <a:cs typeface="Arial"/>
              </a:rPr>
              <a:t>io</a:t>
            </a:r>
            <a:r>
              <a:rPr lang="en-MY" sz="1400" b="1" dirty="0">
                <a:latin typeface="Arial"/>
                <a:cs typeface="Arial"/>
              </a:rPr>
              <a:t>n</a:t>
            </a:r>
            <a:endParaRPr lang="en-MY"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MY" sz="1400" dirty="0">
                <a:latin typeface="Arial"/>
                <a:cs typeface="Arial"/>
              </a:rPr>
              <a:t>Cross-functional competency in Digital Transformation, Operational Excellence, Hydrocarbon Management, Asset &amp; Integrity Management, Flawless Start-Up, Site Transformation, Programme &amp; Change Management, Site Performance Assessment, Energy Management, Health, Safety and Environment, Human Resources Management, Staffing and Organisational Efficiency, Competency Development and Assurance, Coaching and Mentoring.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P</a:t>
            </a:r>
            <a:r>
              <a:rPr spc="-15" dirty="0"/>
              <a:t>e</a:t>
            </a:r>
            <a:r>
              <a:rPr spc="-10" dirty="0"/>
              <a:t>tro</a:t>
            </a:r>
            <a:r>
              <a:rPr spc="-15" dirty="0">
                <a:solidFill>
                  <a:srgbClr val="00CCFF"/>
                </a:solidFill>
              </a:rPr>
              <a:t>genium</a:t>
            </a:r>
            <a:r>
              <a:rPr spc="-5" dirty="0"/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76200" y="914400"/>
            <a:ext cx="1486280" cy="1905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29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254913"/>
            <a:ext cx="838301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 err="1"/>
              <a:t>Petro</a:t>
            </a:r>
            <a:r>
              <a:rPr sz="2800" dirty="0" err="1">
                <a:solidFill>
                  <a:srgbClr val="00CCFF"/>
                </a:solidFill>
              </a:rPr>
              <a:t>gen</a:t>
            </a:r>
            <a:r>
              <a:rPr sz="2800" spc="-15" dirty="0" err="1">
                <a:solidFill>
                  <a:srgbClr val="00CCFF"/>
                </a:solidFill>
              </a:rPr>
              <a:t>i</a:t>
            </a:r>
            <a:r>
              <a:rPr sz="2800" dirty="0" err="1">
                <a:solidFill>
                  <a:srgbClr val="00CCFF"/>
                </a:solidFill>
              </a:rPr>
              <a:t>u</a:t>
            </a:r>
            <a:r>
              <a:rPr sz="2800" spc="-5" dirty="0" err="1">
                <a:solidFill>
                  <a:srgbClr val="00CCFF"/>
                </a:solidFill>
              </a:rPr>
              <a:t>m</a:t>
            </a:r>
            <a:r>
              <a:rPr sz="2800" dirty="0"/>
              <a:t>.</a:t>
            </a:r>
            <a:r>
              <a:rPr lang="en-US" sz="2800" dirty="0"/>
              <a:t> Who are we?</a:t>
            </a:r>
            <a:endParaRPr sz="28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P</a:t>
            </a:r>
            <a:r>
              <a:rPr spc="-15" dirty="0"/>
              <a:t>e</a:t>
            </a:r>
            <a:r>
              <a:rPr spc="-10" dirty="0"/>
              <a:t>tro</a:t>
            </a:r>
            <a:r>
              <a:rPr spc="-15" dirty="0">
                <a:solidFill>
                  <a:srgbClr val="00CCFF"/>
                </a:solidFill>
              </a:rPr>
              <a:t>genium</a:t>
            </a:r>
            <a:r>
              <a:rPr spc="-5" dirty="0"/>
              <a:t>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914400"/>
            <a:ext cx="8839200" cy="5473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500"/>
              </a:spcAft>
              <a:buClr>
                <a:srgbClr val="00CCFF"/>
              </a:buClr>
              <a:tabLst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Company</a:t>
            </a:r>
            <a:r>
              <a:rPr lang="en-US" sz="2000" b="1" dirty="0">
                <a:latin typeface="Arial"/>
                <a:cs typeface="Arial"/>
              </a:rPr>
              <a:t>:</a:t>
            </a:r>
          </a:p>
          <a:p>
            <a:pPr marL="812800" marR="365760" lvl="1" indent="-342900">
              <a:lnSpc>
                <a:spcPct val="100000"/>
              </a:lnSpc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F</a:t>
            </a:r>
            <a:r>
              <a:rPr dirty="0">
                <a:latin typeface="Arial"/>
                <a:cs typeface="Arial"/>
              </a:rPr>
              <a:t>ounded in 2015</a:t>
            </a:r>
            <a:r>
              <a:rPr lang="en-US" dirty="0">
                <a:latin typeface="Arial"/>
                <a:cs typeface="Arial"/>
              </a:rPr>
              <a:t>, Head </a:t>
            </a:r>
            <a:r>
              <a:rPr dirty="0">
                <a:latin typeface="Arial"/>
                <a:cs typeface="Arial"/>
              </a:rPr>
              <a:t>Office in Amsterdam</a:t>
            </a:r>
            <a:r>
              <a:rPr lang="en-US" dirty="0">
                <a:latin typeface="Arial"/>
                <a:cs typeface="Arial"/>
              </a:rPr>
              <a:t>, The Netherlands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Petrogenium USA LLC set up in May 2021, now 25+ Associates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Aft>
                <a:spcPts val="500"/>
              </a:spcAft>
              <a:buClr>
                <a:srgbClr val="00CCFF"/>
              </a:buClr>
              <a:tabLst>
                <a:tab pos="355600" algn="l"/>
              </a:tabLst>
            </a:pPr>
            <a:r>
              <a:rPr lang="en-MY" sz="2000" b="1" dirty="0">
                <a:latin typeface="Arial"/>
                <a:cs typeface="Arial"/>
              </a:rPr>
              <a:t>World-Class Expertise: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MY" dirty="0">
                <a:latin typeface="Arial"/>
                <a:cs typeface="Arial"/>
              </a:rPr>
              <a:t>Downstream Oil and Petrochemicals Industry 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MY" dirty="0">
                <a:latin typeface="Arial"/>
                <a:cs typeface="Arial"/>
              </a:rPr>
              <a:t>Upstream &amp; Mid-Stream Oil &amp; Gas 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MY" dirty="0">
                <a:latin typeface="Arial"/>
                <a:cs typeface="Arial"/>
              </a:rPr>
              <a:t>Sustainability &amp; Renewable Resources</a:t>
            </a:r>
          </a:p>
          <a:p>
            <a:pPr marL="12700">
              <a:lnSpc>
                <a:spcPct val="100000"/>
              </a:lnSpc>
              <a:spcAft>
                <a:spcPts val="500"/>
              </a:spcAft>
              <a:buClr>
                <a:srgbClr val="00CCFF"/>
              </a:buClr>
              <a:tabLst>
                <a:tab pos="355600" algn="l"/>
              </a:tabLst>
            </a:pPr>
            <a:r>
              <a:rPr lang="en-US" sz="2000" b="1" dirty="0">
                <a:latin typeface="Arial"/>
                <a:cs typeface="Arial"/>
              </a:rPr>
              <a:t>Global Reach: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International world-class predominately ex-Shell technical, commercial and consultancy experts with 25+ years of oil industry experience in asset owner roles.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150</a:t>
            </a:r>
            <a:r>
              <a:rPr dirty="0">
                <a:latin typeface="Arial"/>
                <a:cs typeface="Arial"/>
              </a:rPr>
              <a:t>+ </a:t>
            </a:r>
            <a:r>
              <a:rPr lang="en-US" dirty="0">
                <a:latin typeface="Arial"/>
                <a:cs typeface="Arial"/>
              </a:rPr>
              <a:t>globally based </a:t>
            </a:r>
            <a:r>
              <a:rPr dirty="0">
                <a:latin typeface="Arial"/>
                <a:cs typeface="Arial"/>
              </a:rPr>
              <a:t>consultants</a:t>
            </a:r>
            <a:r>
              <a:rPr lang="en-US" dirty="0">
                <a:latin typeface="Arial"/>
                <a:cs typeface="Arial"/>
              </a:rPr>
              <a:t> in EMEA, Americas and APAC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40+ worldwide clients</a:t>
            </a:r>
          </a:p>
          <a:p>
            <a:pPr marL="12700" marR="1334770">
              <a:lnSpc>
                <a:spcPct val="100000"/>
              </a:lnSpc>
              <a:spcAft>
                <a:spcPts val="500"/>
              </a:spcAft>
              <a:buClr>
                <a:srgbClr val="00CCFF"/>
              </a:buClr>
              <a:tabLst>
                <a:tab pos="355600" algn="l"/>
              </a:tabLst>
            </a:pPr>
            <a:r>
              <a:rPr lang="en-US" sz="2000" b="1" dirty="0">
                <a:latin typeface="Arial"/>
                <a:cs typeface="Arial"/>
              </a:rPr>
              <a:t>Compelling Value Proposition and Broad Services Offerings:</a:t>
            </a:r>
            <a:endParaRPr sz="2000" b="1" dirty="0">
              <a:latin typeface="Arial"/>
              <a:cs typeface="Arial"/>
            </a:endParaRPr>
          </a:p>
          <a:p>
            <a:pPr marL="812800" marR="365760" lvl="1" indent="-342900">
              <a:lnSpc>
                <a:spcPct val="100000"/>
              </a:lnSpc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dirty="0">
                <a:latin typeface="Arial"/>
                <a:cs typeface="Arial"/>
              </a:rPr>
              <a:t>Technical and </a:t>
            </a:r>
            <a:r>
              <a:rPr lang="en-US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perational support</a:t>
            </a:r>
          </a:p>
          <a:p>
            <a:pPr marL="812800" marR="365760" lvl="1" indent="-342900">
              <a:lnSpc>
                <a:spcPct val="100000"/>
              </a:lnSpc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dirty="0">
                <a:latin typeface="Arial"/>
                <a:cs typeface="Arial"/>
              </a:rPr>
              <a:t>Business </a:t>
            </a:r>
            <a:r>
              <a:rPr lang="en-US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mprovement</a:t>
            </a:r>
          </a:p>
          <a:p>
            <a:pPr marL="812800" marR="365760" lvl="1" indent="-342900">
              <a:lnSpc>
                <a:spcPct val="100000"/>
              </a:lnSpc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dirty="0">
                <a:latin typeface="Arial"/>
                <a:cs typeface="Arial"/>
              </a:rPr>
              <a:t>Strategy 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onsulting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228600"/>
            <a:ext cx="8383016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MY" sz="2800" dirty="0" err="1"/>
              <a:t>Petro</a:t>
            </a:r>
            <a:r>
              <a:rPr lang="en-MY" sz="2800" dirty="0" err="1">
                <a:solidFill>
                  <a:srgbClr val="00CCFF"/>
                </a:solidFill>
              </a:rPr>
              <a:t>gen</a:t>
            </a:r>
            <a:r>
              <a:rPr lang="en-MY" sz="2800" spc="-15" dirty="0" err="1">
                <a:solidFill>
                  <a:srgbClr val="00CCFF"/>
                </a:solidFill>
              </a:rPr>
              <a:t>i</a:t>
            </a:r>
            <a:r>
              <a:rPr lang="en-MY" sz="2800" dirty="0" err="1">
                <a:solidFill>
                  <a:srgbClr val="00CCFF"/>
                </a:solidFill>
              </a:rPr>
              <a:t>u</a:t>
            </a:r>
            <a:r>
              <a:rPr lang="en-MY" sz="2800" spc="-5" dirty="0" err="1">
                <a:solidFill>
                  <a:srgbClr val="00CCFF"/>
                </a:solidFill>
              </a:rPr>
              <a:t>m</a:t>
            </a:r>
            <a:r>
              <a:rPr lang="en-MY" sz="2800" dirty="0"/>
              <a:t>.</a:t>
            </a:r>
            <a:r>
              <a:rPr sz="2800" spc="-15" dirty="0"/>
              <a:t> </a:t>
            </a:r>
            <a:r>
              <a:rPr lang="en-US" sz="2800" spc="-15" dirty="0"/>
              <a:t>Why work with us?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P</a:t>
            </a:r>
            <a:r>
              <a:rPr spc="-15" dirty="0"/>
              <a:t>e</a:t>
            </a:r>
            <a:r>
              <a:rPr spc="-10" dirty="0"/>
              <a:t>tro</a:t>
            </a:r>
            <a:r>
              <a:rPr spc="-15" dirty="0">
                <a:solidFill>
                  <a:srgbClr val="00CCFF"/>
                </a:solidFill>
              </a:rPr>
              <a:t>genium</a:t>
            </a:r>
            <a:r>
              <a:rPr spc="-5" dirty="0"/>
              <a:t>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914400"/>
            <a:ext cx="8839200" cy="5468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65760" indent="-342900">
              <a:lnSpc>
                <a:spcPct val="100000"/>
              </a:lnSpc>
              <a:spcAft>
                <a:spcPts val="400"/>
              </a:spcAft>
              <a:buClr>
                <a:srgbClr val="00CCFF"/>
              </a:buClr>
              <a:buFont typeface="Microsoft Sans Serif"/>
              <a:buChar char="▪"/>
              <a:tabLst>
                <a:tab pos="355600" algn="l"/>
              </a:tabLst>
            </a:pPr>
            <a:r>
              <a:rPr lang="en-US" b="1" dirty="0">
                <a:latin typeface="Arial"/>
                <a:cs typeface="Arial"/>
              </a:rPr>
              <a:t>Unique selling point 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US" sz="160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ccess to a pool of </a:t>
            </a:r>
            <a:r>
              <a:rPr lang="en-US" sz="1600" dirty="0">
                <a:latin typeface="Arial"/>
                <a:cs typeface="Arial"/>
              </a:rPr>
              <a:t>top-tier </a:t>
            </a:r>
            <a:r>
              <a:rPr sz="1600" dirty="0">
                <a:latin typeface="Arial"/>
                <a:cs typeface="Arial"/>
              </a:rPr>
              <a:t>world class industry experts, </a:t>
            </a:r>
            <a:r>
              <a:rPr lang="en-US" sz="1600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best practices</a:t>
            </a:r>
            <a:r>
              <a:rPr lang="en-US" sz="1600" dirty="0">
                <a:latin typeface="Arial"/>
                <a:cs typeface="Arial"/>
              </a:rPr>
              <a:t>,</a:t>
            </a:r>
            <a:r>
              <a:rPr sz="160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industry </a:t>
            </a:r>
            <a:r>
              <a:rPr sz="1600" dirty="0">
                <a:latin typeface="Arial"/>
                <a:cs typeface="Arial"/>
              </a:rPr>
              <a:t>standards</a:t>
            </a:r>
            <a:r>
              <a:rPr lang="en-US" sz="1600" dirty="0">
                <a:latin typeface="Arial"/>
                <a:cs typeface="Arial"/>
              </a:rPr>
              <a:t>, key performance metrics</a:t>
            </a:r>
            <a:r>
              <a:rPr sz="1600" dirty="0">
                <a:latin typeface="Arial"/>
                <a:cs typeface="Arial"/>
              </a:rPr>
              <a:t> and </a:t>
            </a:r>
            <a:r>
              <a:rPr lang="en-US" sz="1600" dirty="0">
                <a:latin typeface="Arial"/>
                <a:cs typeface="Arial"/>
              </a:rPr>
              <a:t>leadership</a:t>
            </a:r>
            <a:r>
              <a:rPr sz="1600" dirty="0">
                <a:latin typeface="Arial"/>
                <a:cs typeface="Arial"/>
              </a:rPr>
              <a:t> know-how</a:t>
            </a:r>
            <a:endParaRPr lang="en-US" sz="1600" dirty="0">
              <a:latin typeface="Arial"/>
              <a:cs typeface="Arial"/>
            </a:endParaRP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endParaRPr lang="en-US" sz="800" dirty="0">
              <a:latin typeface="Arial"/>
              <a:cs typeface="Arial"/>
            </a:endParaRPr>
          </a:p>
          <a:p>
            <a:pPr marL="355600" marR="365760" indent="-342900">
              <a:lnSpc>
                <a:spcPct val="100000"/>
              </a:lnSpc>
              <a:spcAft>
                <a:spcPts val="400"/>
              </a:spcAft>
              <a:buClr>
                <a:srgbClr val="00CCFF"/>
              </a:buClr>
              <a:buFont typeface="Microsoft Sans Serif"/>
              <a:buChar char="▪"/>
              <a:tabLst>
                <a:tab pos="355600" algn="l"/>
              </a:tabLst>
            </a:pPr>
            <a:r>
              <a:rPr lang="en-MY" b="1" dirty="0">
                <a:latin typeface="Arial"/>
                <a:cs typeface="Arial"/>
              </a:rPr>
              <a:t>Cross-functional capabilities, experience, and credibility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MY" sz="1600" dirty="0">
                <a:latin typeface="Arial"/>
                <a:cs typeface="Arial"/>
              </a:rPr>
              <a:t>Hands-on approach to building trust and helping clients grow and develop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endParaRPr lang="en-MY" sz="800" dirty="0">
              <a:latin typeface="Arial"/>
              <a:cs typeface="Arial"/>
            </a:endParaRPr>
          </a:p>
          <a:p>
            <a:pPr marL="355600" marR="365760" indent="-342900">
              <a:spcAft>
                <a:spcPts val="400"/>
              </a:spcAft>
              <a:buClr>
                <a:srgbClr val="00CCFF"/>
              </a:buClr>
              <a:buFont typeface="Microsoft Sans Serif"/>
              <a:buChar char="▪"/>
              <a:tabLst>
                <a:tab pos="355600" algn="l"/>
              </a:tabLst>
            </a:pPr>
            <a:r>
              <a:rPr lang="en-MY" b="1" dirty="0">
                <a:latin typeface="Arial"/>
                <a:cs typeface="Arial"/>
              </a:rPr>
              <a:t>Experience of running the assets, which: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MY" sz="1600" dirty="0">
                <a:latin typeface="Arial"/>
                <a:cs typeface="Arial"/>
              </a:rPr>
              <a:t>Reduces risk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MY" sz="1600" dirty="0">
                <a:latin typeface="Arial"/>
                <a:cs typeface="Arial"/>
              </a:rPr>
              <a:t>Provides a higher return on investment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MY" sz="1600" dirty="0">
                <a:latin typeface="Arial"/>
                <a:cs typeface="Arial"/>
              </a:rPr>
              <a:t>Reduces time to value capture 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endParaRPr lang="en-MY" sz="800" dirty="0">
              <a:latin typeface="Arial"/>
              <a:cs typeface="Arial"/>
            </a:endParaRPr>
          </a:p>
          <a:p>
            <a:pPr marL="355600" marR="365760" indent="-342900">
              <a:spcAft>
                <a:spcPts val="400"/>
              </a:spcAft>
              <a:buClr>
                <a:srgbClr val="00CCFF"/>
              </a:buClr>
              <a:buFont typeface="Microsoft Sans Serif"/>
              <a:buChar char="▪"/>
              <a:tabLst>
                <a:tab pos="355600" algn="l"/>
              </a:tabLst>
            </a:pPr>
            <a:r>
              <a:rPr lang="en-US" b="1" dirty="0">
                <a:latin typeface="Arial"/>
                <a:cs typeface="Arial"/>
              </a:rPr>
              <a:t>An independ</a:t>
            </a:r>
            <a:r>
              <a:rPr lang="en-US" b="1" spc="5" dirty="0">
                <a:latin typeface="Arial"/>
                <a:cs typeface="Arial"/>
              </a:rPr>
              <a:t>e</a:t>
            </a:r>
            <a:r>
              <a:rPr lang="en-US" b="1" dirty="0">
                <a:latin typeface="Arial"/>
                <a:cs typeface="Arial"/>
              </a:rPr>
              <a:t>nt</a:t>
            </a:r>
            <a:r>
              <a:rPr lang="en-US" b="1" spc="-35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agnostic and ex</a:t>
            </a:r>
            <a:r>
              <a:rPr lang="en-US" b="1" spc="-10" dirty="0">
                <a:latin typeface="Arial"/>
                <a:cs typeface="Arial"/>
              </a:rPr>
              <a:t>t</a:t>
            </a:r>
            <a:r>
              <a:rPr lang="en-US" b="1" dirty="0">
                <a:latin typeface="Arial"/>
                <a:cs typeface="Arial"/>
              </a:rPr>
              <a:t>ernal</a:t>
            </a:r>
            <a:r>
              <a:rPr lang="en-US" b="1" spc="-25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pe</a:t>
            </a:r>
            <a:r>
              <a:rPr lang="en-US" b="1" spc="5" dirty="0">
                <a:latin typeface="Arial"/>
                <a:cs typeface="Arial"/>
              </a:rPr>
              <a:t>r</a:t>
            </a:r>
            <a:r>
              <a:rPr lang="en-US" b="1" dirty="0">
                <a:latin typeface="Arial"/>
                <a:cs typeface="Arial"/>
              </a:rPr>
              <a:t>s</a:t>
            </a:r>
            <a:r>
              <a:rPr lang="en-US" b="1" spc="5" dirty="0">
                <a:latin typeface="Arial"/>
                <a:cs typeface="Arial"/>
              </a:rPr>
              <a:t>p</a:t>
            </a:r>
            <a:r>
              <a:rPr lang="en-US" b="1" dirty="0">
                <a:latin typeface="Arial"/>
                <a:cs typeface="Arial"/>
              </a:rPr>
              <a:t>e</a:t>
            </a:r>
            <a:r>
              <a:rPr lang="en-US" b="1" spc="5" dirty="0">
                <a:latin typeface="Arial"/>
                <a:cs typeface="Arial"/>
              </a:rPr>
              <a:t>c</a:t>
            </a:r>
            <a:r>
              <a:rPr lang="en-US" b="1" dirty="0">
                <a:latin typeface="Arial"/>
                <a:cs typeface="Arial"/>
              </a:rPr>
              <a:t>ti</a:t>
            </a:r>
            <a:r>
              <a:rPr lang="en-US" b="1" spc="-15" dirty="0">
                <a:latin typeface="Arial"/>
                <a:cs typeface="Arial"/>
              </a:rPr>
              <a:t>ve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US" sz="1600" dirty="0">
                <a:latin typeface="Arial"/>
                <a:cs typeface="Arial"/>
              </a:rPr>
              <a:t>No</a:t>
            </a:r>
            <a:r>
              <a:rPr lang="en-MY" sz="1600" dirty="0">
                <a:latin typeface="Arial"/>
                <a:cs typeface="Arial"/>
              </a:rPr>
              <a:t> cross-selling of software, licensing or engineering services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endParaRPr lang="en-US" sz="800" dirty="0">
              <a:latin typeface="Arial"/>
              <a:cs typeface="Arial"/>
            </a:endParaRPr>
          </a:p>
          <a:p>
            <a:pPr marL="355600" marR="365760" indent="-342900">
              <a:lnSpc>
                <a:spcPct val="100000"/>
              </a:lnSpc>
              <a:spcAft>
                <a:spcPts val="400"/>
              </a:spcAft>
              <a:buClr>
                <a:srgbClr val="00CCFF"/>
              </a:buClr>
              <a:buFont typeface="Microsoft Sans Serif"/>
              <a:buChar char="▪"/>
              <a:tabLst>
                <a:tab pos="355600" algn="l"/>
              </a:tabLst>
            </a:pPr>
            <a:r>
              <a:rPr lang="en-MY" b="1" dirty="0">
                <a:latin typeface="Arial"/>
                <a:cs typeface="Arial"/>
              </a:rPr>
              <a:t>A trusted advisor who can “walk the talk” from the C-suite to the operator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US" sz="1600" dirty="0">
                <a:latin typeface="Arial"/>
                <a:cs typeface="Arial"/>
              </a:rPr>
              <a:t>We know what works, and more importantly, what doesn’t work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endParaRPr lang="en-US" sz="800" dirty="0">
              <a:latin typeface="Arial"/>
              <a:cs typeface="Arial"/>
            </a:endParaRPr>
          </a:p>
          <a:p>
            <a:pPr marL="355600" marR="365760" indent="-342900">
              <a:lnSpc>
                <a:spcPct val="100000"/>
              </a:lnSpc>
              <a:spcAft>
                <a:spcPts val="400"/>
              </a:spcAft>
              <a:buClr>
                <a:srgbClr val="00CCFF"/>
              </a:buClr>
              <a:buFont typeface="Microsoft Sans Serif"/>
              <a:buChar char="▪"/>
              <a:tabLst>
                <a:tab pos="355600" algn="l"/>
              </a:tabLst>
            </a:pPr>
            <a:r>
              <a:rPr lang="en-US" b="1" dirty="0">
                <a:latin typeface="Arial"/>
                <a:cs typeface="Arial"/>
              </a:rPr>
              <a:t>Fast response to </a:t>
            </a:r>
            <a:r>
              <a:rPr b="1" dirty="0">
                <a:latin typeface="Arial"/>
                <a:cs typeface="Arial"/>
              </a:rPr>
              <a:t>clie</a:t>
            </a:r>
            <a:r>
              <a:rPr b="1" spc="5" dirty="0">
                <a:latin typeface="Arial"/>
                <a:cs typeface="Arial"/>
              </a:rPr>
              <a:t>n</a:t>
            </a:r>
            <a:r>
              <a:rPr b="1" dirty="0">
                <a:latin typeface="Arial"/>
                <a:cs typeface="Arial"/>
              </a:rPr>
              <a:t>t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needs and resource </a:t>
            </a:r>
            <a:r>
              <a:rPr lang="en-US" b="1" dirty="0">
                <a:latin typeface="Arial"/>
                <a:cs typeface="Arial"/>
              </a:rPr>
              <a:t>shortages</a:t>
            </a:r>
          </a:p>
          <a:p>
            <a:pPr marL="355600" marR="365760" indent="-342900">
              <a:lnSpc>
                <a:spcPct val="100000"/>
              </a:lnSpc>
              <a:spcAft>
                <a:spcPts val="400"/>
              </a:spcAft>
              <a:buClr>
                <a:srgbClr val="00CCFF"/>
              </a:buClr>
              <a:buFont typeface="Microsoft Sans Serif"/>
              <a:buChar char="▪"/>
              <a:tabLst>
                <a:tab pos="355600" algn="l"/>
              </a:tabLst>
            </a:pPr>
            <a:endParaRPr lang="en-US" sz="800" b="1" dirty="0">
              <a:latin typeface="Arial"/>
              <a:cs typeface="Arial"/>
            </a:endParaRPr>
          </a:p>
          <a:p>
            <a:pPr marL="355600" marR="365760" indent="-342900">
              <a:spcAft>
                <a:spcPts val="400"/>
              </a:spcAft>
              <a:buClr>
                <a:srgbClr val="00CCFF"/>
              </a:buClr>
              <a:buFont typeface="Microsoft Sans Serif"/>
              <a:buChar char="▪"/>
              <a:tabLst>
                <a:tab pos="355600" algn="l"/>
              </a:tabLst>
            </a:pPr>
            <a:r>
              <a:rPr lang="en-US" b="1" dirty="0">
                <a:latin typeface="Arial"/>
                <a:cs typeface="Arial"/>
              </a:rPr>
              <a:t>Full capability - point solutions</a:t>
            </a:r>
            <a:r>
              <a:rPr lang="en-MY" b="1" dirty="0">
                <a:latin typeface="Arial"/>
                <a:cs typeface="Arial"/>
              </a:rPr>
              <a:t> to </a:t>
            </a:r>
            <a:r>
              <a:rPr lang="en-US" b="1" dirty="0">
                <a:latin typeface="Arial"/>
                <a:cs typeface="Arial"/>
              </a:rPr>
              <a:t>integrated </a:t>
            </a:r>
            <a:r>
              <a:rPr b="1" dirty="0">
                <a:latin typeface="Arial"/>
                <a:cs typeface="Arial"/>
              </a:rPr>
              <a:t>enterprise</a:t>
            </a:r>
            <a:r>
              <a:rPr lang="en-US" b="1" dirty="0">
                <a:latin typeface="Arial"/>
                <a:cs typeface="Arial"/>
              </a:rPr>
              <a:t>-wide outcomes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0" y="303117"/>
            <a:ext cx="876350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MY" sz="2800" dirty="0"/>
              <a:t>Petro</a:t>
            </a:r>
            <a:r>
              <a:rPr lang="en-MY" sz="2800" dirty="0">
                <a:solidFill>
                  <a:srgbClr val="00CCFF"/>
                </a:solidFill>
              </a:rPr>
              <a:t>gen</a:t>
            </a:r>
            <a:r>
              <a:rPr lang="en-MY" sz="2800" spc="-15" dirty="0">
                <a:solidFill>
                  <a:srgbClr val="00CCFF"/>
                </a:solidFill>
              </a:rPr>
              <a:t>i</a:t>
            </a:r>
            <a:r>
              <a:rPr lang="en-MY" sz="2800" dirty="0">
                <a:solidFill>
                  <a:srgbClr val="00CCFF"/>
                </a:solidFill>
              </a:rPr>
              <a:t>u</a:t>
            </a:r>
            <a:r>
              <a:rPr lang="en-MY" sz="2800" spc="-5" dirty="0">
                <a:solidFill>
                  <a:srgbClr val="00CCFF"/>
                </a:solidFill>
              </a:rPr>
              <a:t>m</a:t>
            </a:r>
            <a:r>
              <a:rPr lang="en-MY" sz="2800" dirty="0"/>
              <a:t>.</a:t>
            </a:r>
            <a:r>
              <a:rPr sz="2800" spc="-15" dirty="0"/>
              <a:t> </a:t>
            </a:r>
            <a:r>
              <a:rPr lang="en-US" sz="2800" spc="-15" dirty="0"/>
              <a:t>What We Do.</a:t>
            </a:r>
            <a:endParaRPr sz="2800" i="1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P</a:t>
            </a:r>
            <a:r>
              <a:rPr spc="-15" dirty="0"/>
              <a:t>e</a:t>
            </a:r>
            <a:r>
              <a:rPr spc="-10" dirty="0"/>
              <a:t>tro</a:t>
            </a:r>
            <a:r>
              <a:rPr spc="-15" dirty="0">
                <a:solidFill>
                  <a:srgbClr val="00CCFF"/>
                </a:solidFill>
              </a:rPr>
              <a:t>genium</a:t>
            </a:r>
            <a:r>
              <a:rPr spc="-5" dirty="0"/>
              <a:t>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52399" y="1143000"/>
            <a:ext cx="899159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5760">
              <a:spcBef>
                <a:spcPts val="600"/>
              </a:spcBef>
              <a:buClr>
                <a:srgbClr val="00CCFF"/>
              </a:buClr>
              <a:tabLst>
                <a:tab pos="355600" algn="l"/>
              </a:tabLst>
            </a:pPr>
            <a:r>
              <a:rPr lang="en-MY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Petrogenium provides support to ensure safe, reliable, profitable and sustainable business outcomes.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152399" y="1940272"/>
            <a:ext cx="4419601" cy="4231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365760" indent="-457200">
              <a:spcBef>
                <a:spcPts val="600"/>
              </a:spcBef>
              <a:buClr>
                <a:srgbClr val="00CCFF"/>
              </a:buClr>
              <a:buFont typeface="+mj-lt"/>
              <a:buAutoNum type="arabicPeriod"/>
              <a:tabLst>
                <a:tab pos="355600" algn="l"/>
              </a:tabLst>
            </a:pPr>
            <a:r>
              <a:rPr lang="en-MY" b="1" spc="-5" dirty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</a:p>
          <a:p>
            <a:pPr marL="927100" marR="365760" lvl="1" indent="-457200"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ü"/>
              <a:tabLst>
                <a:tab pos="355600" algn="l"/>
              </a:tabLst>
            </a:pPr>
            <a:r>
              <a:rPr lang="en-MY" sz="1600" spc="-5" dirty="0">
                <a:latin typeface="Arial" panose="020B0604020202020204" pitchFamily="34" charset="0"/>
                <a:cs typeface="Arial" panose="020B0604020202020204" pitchFamily="34" charset="0"/>
              </a:rPr>
              <a:t>M&amp;A</a:t>
            </a:r>
          </a:p>
          <a:p>
            <a:pPr marL="927100" marR="365760" lvl="1" indent="-457200"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ü"/>
              <a:tabLst>
                <a:tab pos="355600" algn="l"/>
              </a:tabLst>
            </a:pPr>
            <a:r>
              <a:rPr lang="en-MY" sz="1600" spc="-5" dirty="0">
                <a:latin typeface="Arial" panose="020B0604020202020204" pitchFamily="34" charset="0"/>
                <a:cs typeface="Arial" panose="020B0604020202020204" pitchFamily="34" charset="0"/>
              </a:rPr>
              <a:t>Decarbonization</a:t>
            </a:r>
          </a:p>
          <a:p>
            <a:pPr marL="927100" marR="365760" lvl="1" indent="-457200"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ü"/>
              <a:tabLst>
                <a:tab pos="355600" algn="l"/>
              </a:tabLst>
            </a:pP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Opportunity Realization</a:t>
            </a:r>
            <a:endParaRPr lang="en-MY" sz="16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365760" indent="-457200">
              <a:spcBef>
                <a:spcPts val="600"/>
              </a:spcBef>
              <a:buClr>
                <a:srgbClr val="00CCFF"/>
              </a:buClr>
              <a:buFont typeface="+mj-lt"/>
              <a:buAutoNum type="arabicPeriod"/>
              <a:tabLst>
                <a:tab pos="355600" algn="l"/>
              </a:tabLst>
            </a:pPr>
            <a:r>
              <a:rPr lang="en-MY" b="1" spc="-5" dirty="0">
                <a:latin typeface="Arial" panose="020B0604020202020204" pitchFamily="34" charset="0"/>
                <a:cs typeface="Arial" panose="020B0604020202020204" pitchFamily="34" charset="0"/>
              </a:rPr>
              <a:t>Business Improvement</a:t>
            </a:r>
          </a:p>
          <a:p>
            <a:pPr marL="755650" marR="365760" lvl="1" indent="-285750"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ü"/>
              <a:tabLst>
                <a:tab pos="355600" algn="l"/>
              </a:tabLst>
            </a:pPr>
            <a:r>
              <a:rPr lang="en-MY" sz="1600" spc="-5" dirty="0">
                <a:latin typeface="Arial" panose="020B0604020202020204" pitchFamily="34" charset="0"/>
                <a:cs typeface="Arial" panose="020B0604020202020204" pitchFamily="34" charset="0"/>
              </a:rPr>
              <a:t>Site Assurance Reviews</a:t>
            </a:r>
          </a:p>
          <a:p>
            <a:pPr marL="755650" marR="365760" lvl="1" indent="-285750"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ü"/>
              <a:tabLst>
                <a:tab pos="355600" algn="l"/>
              </a:tabLst>
            </a:pPr>
            <a:r>
              <a:rPr lang="en-MY" sz="1600" spc="-5" dirty="0">
                <a:latin typeface="Arial" panose="020B0604020202020204" pitchFamily="34" charset="0"/>
                <a:cs typeface="Arial" panose="020B0604020202020204" pitchFamily="34" charset="0"/>
              </a:rPr>
              <a:t>Margin Improvement</a:t>
            </a:r>
          </a:p>
          <a:p>
            <a:pPr marL="755650" marR="365760" lvl="1" indent="-285750"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ü"/>
              <a:tabLst>
                <a:tab pos="355600" algn="l"/>
              </a:tabLst>
            </a:pPr>
            <a:r>
              <a:rPr lang="en-MY" sz="1600" spc="-5" dirty="0">
                <a:latin typeface="Arial" panose="020B0604020202020204" pitchFamily="34" charset="0"/>
                <a:cs typeface="Arial" panose="020B0604020202020204" pitchFamily="34" charset="0"/>
              </a:rPr>
              <a:t>Leadership &amp; Organizational Capability</a:t>
            </a:r>
          </a:p>
          <a:p>
            <a:pPr marL="469900" marR="365760" indent="-457200">
              <a:spcBef>
                <a:spcPts val="600"/>
              </a:spcBef>
              <a:buClr>
                <a:srgbClr val="00CCFF"/>
              </a:buClr>
              <a:buFont typeface="+mj-lt"/>
              <a:buAutoNum type="arabicPeriod"/>
              <a:tabLst>
                <a:tab pos="355600" algn="l"/>
              </a:tabLst>
            </a:pPr>
            <a:r>
              <a:rPr lang="en-MY" b="1" spc="-5" dirty="0">
                <a:latin typeface="Arial" panose="020B0604020202020204" pitchFamily="34" charset="0"/>
                <a:cs typeface="Arial" panose="020B0604020202020204" pitchFamily="34" charset="0"/>
              </a:rPr>
              <a:t>Technical &amp; Operational</a:t>
            </a:r>
          </a:p>
          <a:p>
            <a:pPr marL="755650" marR="365760" lvl="1" indent="-285750"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ü"/>
              <a:tabLst>
                <a:tab pos="355600" algn="l"/>
              </a:tabLst>
            </a:pPr>
            <a:r>
              <a:rPr lang="en-MY" sz="1600" spc="-5" dirty="0">
                <a:latin typeface="Arial" panose="020B0604020202020204" pitchFamily="34" charset="0"/>
                <a:cs typeface="Arial" panose="020B0604020202020204" pitchFamily="34" charset="0"/>
              </a:rPr>
              <a:t>Technical Specialist Support</a:t>
            </a:r>
          </a:p>
          <a:p>
            <a:pPr marL="755650" marR="365760" lvl="1" indent="-285750"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ü"/>
              <a:tabLst>
                <a:tab pos="355600" algn="l"/>
              </a:tabLst>
            </a:pPr>
            <a:r>
              <a:rPr lang="en-MY" sz="1600" spc="-5" dirty="0">
                <a:latin typeface="Arial" panose="020B0604020202020204" pitchFamily="34" charset="0"/>
                <a:cs typeface="Arial" panose="020B0604020202020204" pitchFamily="34" charset="0"/>
              </a:rPr>
              <a:t>Operational Excellence</a:t>
            </a:r>
          </a:p>
          <a:p>
            <a:pPr marL="755650" marR="365760" lvl="1" indent="-285750"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ü"/>
              <a:tabLst>
                <a:tab pos="355600" algn="l"/>
              </a:tabLst>
            </a:pPr>
            <a:r>
              <a:rPr lang="en-MY" sz="1600" spc="-5" dirty="0">
                <a:latin typeface="Arial" panose="020B0604020202020204" pitchFamily="34" charset="0"/>
                <a:cs typeface="Arial" panose="020B0604020202020204" pitchFamily="34" charset="0"/>
              </a:rPr>
              <a:t>Project Delivery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445" y="2514600"/>
            <a:ext cx="5659553" cy="3383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60EBDA-D0FE-564E-B1DB-0EB2BD08B83C}"/>
              </a:ext>
            </a:extLst>
          </p:cNvPr>
          <p:cNvSpPr/>
          <p:nvPr/>
        </p:nvSpPr>
        <p:spPr>
          <a:xfrm>
            <a:off x="4128687" y="2054409"/>
            <a:ext cx="4371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15" dirty="0">
                <a:latin typeface="Arial" panose="020B0604020202020204" pitchFamily="34" charset="0"/>
                <a:cs typeface="Arial" panose="020B0604020202020204" pitchFamily="34" charset="0"/>
              </a:rPr>
              <a:t>Industry Challenges and Opportunities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5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384" y="228600"/>
            <a:ext cx="8383016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/>
              <a:t>Petr</a:t>
            </a:r>
            <a:r>
              <a:rPr sz="2800" spc="5" dirty="0"/>
              <a:t>o</a:t>
            </a:r>
            <a:r>
              <a:rPr sz="2800" dirty="0">
                <a:solidFill>
                  <a:srgbClr val="00CCFF"/>
                </a:solidFill>
              </a:rPr>
              <a:t>geniu</a:t>
            </a:r>
            <a:r>
              <a:rPr sz="2800" spc="5" dirty="0">
                <a:solidFill>
                  <a:srgbClr val="00CCFF"/>
                </a:solidFill>
              </a:rPr>
              <a:t>m</a:t>
            </a:r>
            <a:r>
              <a:rPr sz="2800" dirty="0"/>
              <a:t>.</a:t>
            </a:r>
            <a:r>
              <a:rPr sz="2800" spc="-55" dirty="0"/>
              <a:t> </a:t>
            </a:r>
            <a:r>
              <a:rPr lang="en-US" sz="2800" spc="-55" dirty="0"/>
              <a:t>How We Add Value.</a:t>
            </a:r>
            <a:endParaRPr sz="28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562480" y="6438900"/>
            <a:ext cx="107759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P</a:t>
            </a:r>
            <a:r>
              <a:rPr spc="-15" dirty="0"/>
              <a:t>e</a:t>
            </a:r>
            <a:r>
              <a:rPr spc="-10" dirty="0"/>
              <a:t>tro</a:t>
            </a:r>
            <a:r>
              <a:rPr spc="-15" dirty="0">
                <a:solidFill>
                  <a:srgbClr val="00CCFF"/>
                </a:solidFill>
              </a:rPr>
              <a:t>genium</a:t>
            </a:r>
            <a:r>
              <a:rPr spc="-5" dirty="0"/>
              <a:t>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270367" y="5403702"/>
            <a:ext cx="1790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3124200" y="1889641"/>
            <a:ext cx="3265427" cy="446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MY" sz="1400" b="1" dirty="0">
                <a:latin typeface="Arial" panose="020B0604020202020204" pitchFamily="34" charset="0"/>
                <a:cs typeface="Arial" panose="020B0604020202020204" pitchFamily="34" charset="0"/>
              </a:rPr>
              <a:t>Management Systems</a:t>
            </a:r>
          </a:p>
          <a:p>
            <a:pPr marL="645160" lvl="1" indent="-175260">
              <a:buFont typeface="Arial"/>
              <a:buChar char="•"/>
              <a:tabLst>
                <a:tab pos="185420" algn="l"/>
              </a:tabLst>
            </a:pP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Site Assurance Reviews</a:t>
            </a:r>
          </a:p>
          <a:p>
            <a:pPr marL="645160" lvl="1" indent="-175260">
              <a:buFont typeface="Arial"/>
              <a:buChar char="•"/>
              <a:tabLst>
                <a:tab pos="185420" algn="l"/>
              </a:tabLst>
            </a:pP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Site Risk Management</a:t>
            </a: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gin</a:t>
            </a:r>
            <a:r>
              <a:rPr sz="14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Imp</a:t>
            </a:r>
            <a:r>
              <a:rPr sz="1400" b="1" spc="-3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Tactical MI Reviews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Configuration Studies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Logi</a:t>
            </a: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r>
              <a:rPr lang="en-US" sz="1200" spc="-2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</a:p>
          <a:p>
            <a:pPr marL="184785" marR="316865" indent="-172085">
              <a:buFont typeface="Arial"/>
              <a:buChar char="•"/>
              <a:tabLst>
                <a:tab pos="185420" algn="l"/>
              </a:tabLst>
            </a:pPr>
            <a:r>
              <a:rPr lang="en-US" sz="1400" b="1" spc="-30" dirty="0">
                <a:latin typeface="Arial" panose="020B0604020202020204" pitchFamily="34" charset="0"/>
                <a:cs typeface="Arial" panose="020B0604020202020204" pitchFamily="34" charset="0"/>
              </a:rPr>
              <a:t>Business Planning</a:t>
            </a:r>
          </a:p>
          <a:p>
            <a:pPr marL="641985" marR="31686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Bus Planning Processes</a:t>
            </a:r>
          </a:p>
          <a:p>
            <a:pPr marL="641985" marR="31686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odel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2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eview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41985" marR="31686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Margin Variance Analysis</a:t>
            </a:r>
          </a:p>
          <a:p>
            <a:pPr marL="184785" marR="316865" indent="-172085">
              <a:buFont typeface="Arial"/>
              <a:buChar char="•"/>
              <a:tabLst>
                <a:tab pos="185420" algn="l"/>
              </a:tabLst>
            </a:pPr>
            <a:r>
              <a:rPr lang="en-US"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b="1" spc="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lang="en-US" sz="14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spc="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spc="-2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marL="641985" marR="31686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Energy/GHG Reduction Study</a:t>
            </a:r>
          </a:p>
          <a:p>
            <a:pPr marL="641985" marR="31686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Efficiency Roadmap</a:t>
            </a:r>
          </a:p>
          <a:p>
            <a:pPr marL="184785" indent="-172085">
              <a:buFont typeface="Arial"/>
              <a:buChar char="•"/>
              <a:tabLst>
                <a:tab pos="185420" algn="l"/>
              </a:tabLst>
            </a:pPr>
            <a:r>
              <a:rPr lang="en-US"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Measurement &amp; Loss Control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Mass Balance Assurance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HC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oss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eview</a:t>
            </a:r>
            <a:endParaRPr lang="en-US" sz="12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Marine Witnessing</a:t>
            </a:r>
            <a:endParaRPr sz="12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Leadership &amp; Organization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Organizational Health Check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Mentoring &amp; C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oachi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12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0" y="1889641"/>
            <a:ext cx="3048000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buFont typeface="Arial"/>
              <a:buChar char="•"/>
              <a:tabLst>
                <a:tab pos="185420" algn="l"/>
              </a:tabLst>
            </a:pPr>
            <a:r>
              <a:rPr lang="en-US" sz="1400" b="1" spc="-10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ech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400" b="1" spc="-2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upp</a:t>
            </a:r>
            <a:r>
              <a:rPr lang="en-US"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rt - </a:t>
            </a:r>
            <a:r>
              <a:rPr lang="en-US" sz="1400" i="1" spc="-5" dirty="0">
                <a:latin typeface="Arial" panose="020B0604020202020204" pitchFamily="34" charset="0"/>
                <a:cs typeface="Arial" panose="020B0604020202020204" pitchFamily="34" charset="0"/>
              </a:rPr>
              <a:t>Many process &amp; technical disciplines: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spc="-2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oces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n-US"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2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evie</a:t>
            </a:r>
            <a:r>
              <a:rPr lang="en-US" sz="1200" spc="-3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Troubleshooting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Debottlenecking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ys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1200" spc="-2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esk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upp</a:t>
            </a: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indent="-172085">
              <a:buFont typeface="Arial"/>
              <a:buChar char="•"/>
              <a:tabLst>
                <a:tab pos="185420" algn="l"/>
              </a:tabLst>
            </a:pPr>
            <a:r>
              <a:rPr lang="en-US" sz="1400" b="1" spc="-105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10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ech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200" spc="-2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200" spc="-3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Process Safety</a:t>
            </a:r>
          </a:p>
          <a:p>
            <a:pPr marL="184785" indent="-172085">
              <a:buFont typeface="Arial"/>
              <a:buChar char="•"/>
              <a:tabLst>
                <a:tab pos="185420" algn="l"/>
              </a:tabLs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Digitalization &amp; Control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Digitalization Strategy 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Digitalization Value Delivery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Advance Process Control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</a:p>
          <a:p>
            <a:pPr marL="184785" indent="-172085">
              <a:buFont typeface="Arial"/>
              <a:buChar char="•"/>
              <a:tabLst>
                <a:tab pos="185420" algn="l"/>
              </a:tabLs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Process Safety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RHA/HAZOP/LOPA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Reactive Hazards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100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11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100" spc="-1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spc="-25" dirty="0"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en-US" sz="11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100" spc="-2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spc="-2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1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lang="en-US" sz="11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100" spc="-30" dirty="0">
                <a:latin typeface="Arial" panose="020B0604020202020204" pitchFamily="34" charset="0"/>
                <a:cs typeface="Arial" panose="020B0604020202020204" pitchFamily="34" charset="0"/>
              </a:rPr>
              <a:t>Root Cause Analysis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Project &amp; Turnaround </a:t>
            </a:r>
            <a:r>
              <a:rPr lang="en-US" sz="1400" b="1" spc="-15" dirty="0" err="1">
                <a:latin typeface="Arial" panose="020B0604020202020204" pitchFamily="34" charset="0"/>
                <a:cs typeface="Arial" panose="020B0604020202020204" pitchFamily="34" charset="0"/>
              </a:rPr>
              <a:t>Mgmt</a:t>
            </a:r>
            <a:endParaRPr lang="en-US" sz="1400" b="1" spc="-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1985" lvl="1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Project Assurance Reviews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Turnaround Assurance Reviews</a:t>
            </a: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400" y="1889641"/>
            <a:ext cx="2933700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sz="1400" b="1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b="1" spc="-2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14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 Acq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uisitio</a:t>
            </a:r>
            <a:r>
              <a:rPr sz="1400" b="1" spc="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14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5160" lvl="1" indent="-175260">
              <a:buFont typeface="Arial"/>
              <a:buChar char="•"/>
              <a:tabLst>
                <a:tab pos="185420" algn="l"/>
              </a:tabLst>
            </a:pPr>
            <a:r>
              <a:rPr lang="en-US" sz="1200" spc="-10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ech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200" spc="-2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Dili</a:t>
            </a: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5160" lvl="1" indent="-175260"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Transition Planning &amp; Assurance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4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200" spc="-2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spc="-10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1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upp</a:t>
            </a: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</a:p>
          <a:p>
            <a:pPr marL="184785" indent="-172085">
              <a:buFont typeface="Arial"/>
              <a:buChar char="•"/>
              <a:tabLst>
                <a:tab pos="185420" algn="l"/>
              </a:tabLst>
            </a:pPr>
            <a:r>
              <a:rPr lang="en-US"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Strategy Development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Hydrocarbon and Asset 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er 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12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20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spc="-25" dirty="0"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en-US"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b="1" spc="-2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tment</a:t>
            </a:r>
            <a:r>
              <a:rPr lang="en-US" sz="14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Prioritization/Portfolio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Opportunity Realization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Value Assurance Review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indent="-172085">
              <a:buFont typeface="Arial"/>
              <a:buChar char="•"/>
              <a:tabLst>
                <a:tab pos="185420" algn="l"/>
              </a:tabLst>
            </a:pPr>
            <a:r>
              <a:rPr lang="en-US" sz="1400" b="1" spc="-20" dirty="0">
                <a:latin typeface="Arial" panose="020B0604020202020204" pitchFamily="34" charset="0"/>
                <a:cs typeface="Arial" panose="020B0604020202020204" pitchFamily="34" charset="0"/>
              </a:rPr>
              <a:t>Energy Transition</a:t>
            </a:r>
            <a:endParaRPr lang="en-US" sz="1400" b="1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sz="1200" spc="-2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200" spc="-5" dirty="0">
                <a:latin typeface="Arial" panose="020B0604020202020204" pitchFamily="34" charset="0"/>
                <a:cs typeface="Arial" panose="020B0604020202020204" pitchFamily="34" charset="0"/>
              </a:rPr>
              <a:t>t Reduction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Decarbonization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CCS studies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‘Blue’ Hydrogen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US" sz="1200" spc="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uels </a:t>
            </a:r>
          </a:p>
          <a:p>
            <a:pPr marL="641985" lvl="1" indent="-172085">
              <a:buFont typeface="Arial"/>
              <a:buChar char="•"/>
              <a:tabLst>
                <a:tab pos="185420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Plastics Circular Economy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01345560"/>
              </p:ext>
            </p:extLst>
          </p:nvPr>
        </p:nvGraphicFramePr>
        <p:xfrm>
          <a:off x="-152399" y="76201"/>
          <a:ext cx="9372599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566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075F-6E98-4981-9704-59F05780B31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2830" y="851274"/>
            <a:ext cx="4572000" cy="4360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GB" sz="1600" b="1" dirty="0">
                <a:latin typeface="Arial" charset="0"/>
                <a:cs typeface="Arial" charset="0"/>
              </a:rPr>
              <a:t>Technical and Operational: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Health, (Process) Safety &amp; Environment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Distillation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Catalytic Reforming, Isomerisation 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(Residue) Catalytic Cracking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Visbreaking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&amp; Thermal Cracking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Hydro-treating / -cracking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Base Chemicals 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Ethylene Oxide, Glycols, Solvents 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Gas processing 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Gas Treating and Sulphur Plants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Hydrogen manufacturing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Bitumen manufacturing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Utility Systems and Rotating Equipment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Combustion Processes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Water treatment and water management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Oil Movements 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Product Quality, Laboratory &amp; Blending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Corrosion engineering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Decontamination / Fouling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430489" y="839447"/>
            <a:ext cx="4572000" cy="4360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ts val="300"/>
              </a:spcBef>
            </a:pPr>
            <a:r>
              <a:rPr lang="en-GB" sz="1600" b="1" dirty="0">
                <a:latin typeface="Arial" charset="0"/>
                <a:cs typeface="Arial" charset="0"/>
              </a:rPr>
              <a:t>Business Improvement: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Supply &amp; Economics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Oil-Chemical-Interface 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Steam Cracker operational improvement 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Planning, Scheduling, LP modelling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Investment Planning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HC Margin Improvement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Project Review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Product (depot) logistics 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Energy &amp; utilities systems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Energy efficiency improvement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Stock management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benchmarking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Carbon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Footprinting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Turnaround &amp; Maintenance optimization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Effective Routine Maintenance operation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Operational Excellence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Integrity management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Start-up support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Staff (on-site) Coaching / Interim Management </a:t>
            </a:r>
          </a:p>
          <a:p>
            <a:pPr marL="174625" indent="-174625">
              <a:spcBef>
                <a:spcPts val="300"/>
              </a:spcBef>
              <a:buFont typeface="Arial" pitchFamily="34" charset="0"/>
              <a:buChar char="•"/>
            </a:pPr>
            <a:endParaRPr lang="en-GB" sz="1400" dirty="0">
              <a:latin typeface="Arial" charset="0"/>
              <a:cs typeface="Arial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7C36E02-BC6A-E94C-83BC-800FEFF511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0490" y="228600"/>
            <a:ext cx="876350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MY" sz="2800" b="1" dirty="0">
                <a:latin typeface="Arial" panose="020B0604020202020204" pitchFamily="34" charset="0"/>
                <a:cs typeface="Arial" panose="020B0604020202020204" pitchFamily="34" charset="0"/>
              </a:rPr>
              <a:t>Petro</a:t>
            </a:r>
            <a:r>
              <a:rPr lang="en-MY" sz="2800" b="1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r>
              <a:rPr lang="en-MY" sz="2800" b="1" spc="-15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MY" sz="2800" b="1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MY" sz="2800" b="1" spc="-5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MY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8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5" dirty="0">
                <a:latin typeface="Arial" panose="020B0604020202020204" pitchFamily="34" charset="0"/>
                <a:cs typeface="Arial" panose="020B0604020202020204" pitchFamily="34" charset="0"/>
              </a:rPr>
              <a:t>Technologies Supported.</a:t>
            </a:r>
            <a:endParaRPr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26D404A1-1032-4446-9A47-8EB87270ADB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562480" y="6438900"/>
            <a:ext cx="1077595" cy="190500"/>
          </a:xfrm>
        </p:spPr>
        <p:txBody>
          <a:bodyPr lIns="0" tIns="0" rIns="0" bIns="0"/>
          <a:lstStyle>
            <a:lvl1pPr>
              <a:defRPr sz="1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P</a:t>
            </a:r>
            <a:r>
              <a:rPr spc="-15" dirty="0"/>
              <a:t>e</a:t>
            </a:r>
            <a:r>
              <a:rPr spc="-10" dirty="0"/>
              <a:t>tro</a:t>
            </a:r>
            <a:r>
              <a:rPr spc="-15" dirty="0">
                <a:solidFill>
                  <a:srgbClr val="00CCFF"/>
                </a:solidFill>
              </a:rPr>
              <a:t>genium</a:t>
            </a:r>
            <a:r>
              <a:rPr spc="-5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383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0" y="239524"/>
            <a:ext cx="8763509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MY" sz="2800" dirty="0" err="1"/>
              <a:t>Petro</a:t>
            </a:r>
            <a:r>
              <a:rPr lang="en-MY" sz="2800" dirty="0" err="1">
                <a:solidFill>
                  <a:srgbClr val="00CCFF"/>
                </a:solidFill>
              </a:rPr>
              <a:t>gen</a:t>
            </a:r>
            <a:r>
              <a:rPr lang="en-MY" sz="2800" spc="-15" dirty="0" err="1">
                <a:solidFill>
                  <a:srgbClr val="00CCFF"/>
                </a:solidFill>
              </a:rPr>
              <a:t>i</a:t>
            </a:r>
            <a:r>
              <a:rPr lang="en-MY" sz="2800" dirty="0" err="1">
                <a:solidFill>
                  <a:srgbClr val="00CCFF"/>
                </a:solidFill>
              </a:rPr>
              <a:t>u</a:t>
            </a:r>
            <a:r>
              <a:rPr lang="en-MY" sz="2800" spc="-5" dirty="0" err="1">
                <a:solidFill>
                  <a:srgbClr val="00CCFF"/>
                </a:solidFill>
              </a:rPr>
              <a:t>m</a:t>
            </a:r>
            <a:r>
              <a:rPr lang="en-MY" sz="2800" dirty="0"/>
              <a:t>.</a:t>
            </a:r>
            <a:r>
              <a:rPr sz="2800" spc="-15" dirty="0"/>
              <a:t> </a:t>
            </a:r>
            <a:r>
              <a:rPr lang="en-US" sz="2800" spc="-15" dirty="0"/>
              <a:t>Putting the </a:t>
            </a:r>
            <a:r>
              <a:rPr lang="en-MY" sz="2800" dirty="0"/>
              <a:t>Client First.</a:t>
            </a:r>
            <a:endParaRPr sz="2800" i="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P</a:t>
            </a:r>
            <a:r>
              <a:rPr spc="-15" dirty="0"/>
              <a:t>e</a:t>
            </a:r>
            <a:r>
              <a:rPr spc="-10" dirty="0"/>
              <a:t>tro</a:t>
            </a:r>
            <a:r>
              <a:rPr spc="-15" dirty="0">
                <a:solidFill>
                  <a:srgbClr val="00CCFF"/>
                </a:solidFill>
              </a:rPr>
              <a:t>genium</a:t>
            </a:r>
            <a:r>
              <a:rPr spc="-5" dirty="0"/>
              <a:t>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990600"/>
            <a:ext cx="8763509" cy="464742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marR="365760">
              <a:spcAft>
                <a:spcPts val="600"/>
              </a:spcAft>
              <a:buClr>
                <a:srgbClr val="00CCFF"/>
              </a:buClr>
              <a:tabLst>
                <a:tab pos="355600" algn="l"/>
              </a:tabLst>
            </a:pPr>
            <a:r>
              <a:rPr lang="en-MY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Responding to the needs of the customer</a:t>
            </a:r>
            <a:endParaRPr lang="en-M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365760" indent="-342900">
              <a:spcAft>
                <a:spcPts val="600"/>
              </a:spcAft>
              <a:buClr>
                <a:srgbClr val="00CCFF"/>
              </a:buClr>
              <a:buFont typeface="Microsoft Sans Serif"/>
              <a:buChar char="▪"/>
              <a:tabLst>
                <a:tab pos="355600" algn="l"/>
              </a:tabLst>
            </a:pPr>
            <a:r>
              <a:rPr lang="en-MY" b="1" dirty="0">
                <a:latin typeface="Arial"/>
                <a:cs typeface="Arial"/>
              </a:rPr>
              <a:t>Commercial traction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MY" sz="1600" dirty="0">
                <a:latin typeface="Arial"/>
                <a:cs typeface="Arial"/>
              </a:rPr>
              <a:t>Ramping up services and transitioning from Proof of Concept to a sustainable trusted advisor ‘delivery engine’, with reoccurring business</a:t>
            </a:r>
          </a:p>
          <a:p>
            <a:pPr marL="355600" marR="365760" indent="-342900">
              <a:lnSpc>
                <a:spcPct val="100000"/>
              </a:lnSpc>
              <a:spcAft>
                <a:spcPts val="600"/>
              </a:spcAft>
              <a:buClr>
                <a:srgbClr val="00CCFF"/>
              </a:buClr>
              <a:buFont typeface="Microsoft Sans Serif"/>
              <a:buChar char="▪"/>
              <a:tabLst>
                <a:tab pos="355600" algn="l"/>
              </a:tabLst>
            </a:pPr>
            <a:r>
              <a:rPr lang="en-MY" b="1" dirty="0">
                <a:latin typeface="Arial"/>
                <a:cs typeface="Arial"/>
              </a:rPr>
              <a:t>Proven business model</a:t>
            </a:r>
          </a:p>
          <a:p>
            <a:pPr marL="812800" marR="365760" lvl="1" indent="-342900">
              <a:spcAft>
                <a:spcPts val="6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MY" sz="1600" dirty="0">
                <a:latin typeface="Arial"/>
                <a:cs typeface="Arial"/>
              </a:rPr>
              <a:t>Working successfully with IOCs, NOCs, and Independents</a:t>
            </a:r>
          </a:p>
          <a:p>
            <a:pPr marL="355600" marR="365760" indent="-342900">
              <a:lnSpc>
                <a:spcPct val="100000"/>
              </a:lnSpc>
              <a:spcAft>
                <a:spcPts val="600"/>
              </a:spcAft>
              <a:buClr>
                <a:srgbClr val="00CCFF"/>
              </a:buClr>
              <a:buFont typeface="Microsoft Sans Serif"/>
              <a:buChar char="▪"/>
              <a:tabLst>
                <a:tab pos="355600" algn="l"/>
              </a:tabLst>
            </a:pPr>
            <a:r>
              <a:rPr lang="en-MY" b="1" dirty="0">
                <a:latin typeface="Arial"/>
                <a:cs typeface="Arial"/>
              </a:rPr>
              <a:t>Collaborating with top management consultancies</a:t>
            </a:r>
          </a:p>
          <a:p>
            <a:pPr marL="812800" marR="365760" lvl="1" indent="-342900">
              <a:spcAft>
                <a:spcPts val="6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MY" sz="1600" dirty="0">
                <a:latin typeface="Arial"/>
                <a:cs typeface="Arial"/>
              </a:rPr>
              <a:t>e.g. McKinsey, Bain &amp; Co</a:t>
            </a:r>
          </a:p>
          <a:p>
            <a:pPr marL="355600" marR="365760" indent="-342900">
              <a:lnSpc>
                <a:spcPct val="100000"/>
              </a:lnSpc>
              <a:spcAft>
                <a:spcPts val="600"/>
              </a:spcAft>
              <a:buClr>
                <a:srgbClr val="00CCFF"/>
              </a:buClr>
              <a:buFont typeface="Microsoft Sans Serif"/>
              <a:buChar char="▪"/>
              <a:tabLst>
                <a:tab pos="355600" algn="l"/>
              </a:tabLst>
            </a:pPr>
            <a:r>
              <a:rPr lang="en-MY" b="1" dirty="0">
                <a:latin typeface="Arial"/>
                <a:cs typeface="Arial"/>
              </a:rPr>
              <a:t>Doing business with clients who believe what we believe, seeking; 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MY" sz="1600" dirty="0">
                <a:latin typeface="Arial"/>
                <a:cs typeface="Arial"/>
              </a:rPr>
              <a:t>Genuine independent partners, with shared objectives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MY" sz="1600" dirty="0">
                <a:latin typeface="Arial"/>
                <a:cs typeface="Arial"/>
              </a:rPr>
              <a:t>A simple and coherent approach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MY" sz="1600" dirty="0">
                <a:latin typeface="Arial"/>
                <a:cs typeface="Arial"/>
              </a:rPr>
              <a:t>Open communication, with no bureaucracy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MY" sz="1600" dirty="0">
                <a:latin typeface="Arial"/>
                <a:cs typeface="Arial"/>
              </a:rPr>
              <a:t>Diversity and experience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MY" sz="1600" dirty="0">
                <a:latin typeface="Arial"/>
                <a:cs typeface="Arial"/>
              </a:rPr>
              <a:t>Advisors who fit well into their organisations</a:t>
            </a:r>
          </a:p>
          <a:p>
            <a:pPr marL="812800" marR="365760" lvl="1" indent="-342900">
              <a:spcAft>
                <a:spcPts val="300"/>
              </a:spcAft>
              <a:buClr>
                <a:srgbClr val="00CCFF"/>
              </a:buClr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en-MY" sz="1600" dirty="0">
                <a:latin typeface="Arial"/>
                <a:cs typeface="Arial"/>
              </a:rPr>
              <a:t>Advisors they can trust</a:t>
            </a:r>
          </a:p>
        </p:txBody>
      </p:sp>
    </p:spTree>
    <p:extLst>
      <p:ext uri="{BB962C8B-B14F-4D97-AF65-F5344CB8AC3E}">
        <p14:creationId xmlns:p14="http://schemas.microsoft.com/office/powerpoint/2010/main" val="9593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303117"/>
            <a:ext cx="838301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MY" sz="2800" dirty="0" err="1"/>
              <a:t>Petr</a:t>
            </a:r>
            <a:r>
              <a:rPr lang="en-MY" sz="2800" spc="5" dirty="0" err="1"/>
              <a:t>o</a:t>
            </a:r>
            <a:r>
              <a:rPr lang="en-MY" sz="2800" dirty="0" err="1">
                <a:solidFill>
                  <a:srgbClr val="00CCFF"/>
                </a:solidFill>
              </a:rPr>
              <a:t>geniu</a:t>
            </a:r>
            <a:r>
              <a:rPr lang="en-MY" sz="2800" spc="5" dirty="0" err="1">
                <a:solidFill>
                  <a:srgbClr val="00CCFF"/>
                </a:solidFill>
              </a:rPr>
              <a:t>m</a:t>
            </a:r>
            <a:r>
              <a:rPr lang="en-MY" sz="2800" dirty="0"/>
              <a:t>.</a:t>
            </a:r>
            <a:r>
              <a:rPr lang="en-MY" sz="2800" spc="-55" dirty="0"/>
              <a:t> </a:t>
            </a:r>
            <a:r>
              <a:rPr sz="2800" dirty="0"/>
              <a:t>R</a:t>
            </a:r>
            <a:r>
              <a:rPr sz="2800" spc="-10" dirty="0"/>
              <a:t>e</a:t>
            </a:r>
            <a:r>
              <a:rPr sz="2800" dirty="0"/>
              <a:t>ne</a:t>
            </a:r>
            <a:r>
              <a:rPr sz="2800" spc="20" dirty="0"/>
              <a:t>w</a:t>
            </a:r>
            <a:r>
              <a:rPr sz="2800" dirty="0"/>
              <a:t>able</a:t>
            </a:r>
            <a:r>
              <a:rPr sz="2800" spc="-25" dirty="0"/>
              <a:t> </a:t>
            </a:r>
            <a:r>
              <a:rPr sz="2800" dirty="0"/>
              <a:t>R</a:t>
            </a:r>
            <a:r>
              <a:rPr sz="2800" spc="-10" dirty="0"/>
              <a:t>e</a:t>
            </a:r>
            <a:r>
              <a:rPr sz="2800" dirty="0"/>
              <a:t>so</a:t>
            </a:r>
            <a:r>
              <a:rPr sz="2800" spc="-10" dirty="0"/>
              <a:t>u</a:t>
            </a:r>
            <a:r>
              <a:rPr sz="2800" dirty="0"/>
              <a:t>rces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P</a:t>
            </a:r>
            <a:r>
              <a:rPr spc="-15" dirty="0"/>
              <a:t>e</a:t>
            </a:r>
            <a:r>
              <a:rPr spc="-10" dirty="0"/>
              <a:t>tro</a:t>
            </a:r>
            <a:r>
              <a:rPr spc="-15" dirty="0">
                <a:solidFill>
                  <a:srgbClr val="00CCFF"/>
                </a:solidFill>
              </a:rPr>
              <a:t>genium</a:t>
            </a:r>
            <a:r>
              <a:rPr spc="-5" dirty="0"/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83067" y="6475272"/>
            <a:ext cx="1536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505" y="1110020"/>
            <a:ext cx="8589010" cy="498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700" b="1" spc="-10" dirty="0">
                <a:latin typeface="Arial"/>
                <a:cs typeface="Arial"/>
              </a:rPr>
              <a:t>Clients</a:t>
            </a:r>
            <a:r>
              <a:rPr lang="en-US" sz="17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Benefit from:</a:t>
            </a:r>
          </a:p>
          <a:p>
            <a:pPr marL="299085" indent="-28638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99720" algn="l"/>
              </a:tabLst>
            </a:pPr>
            <a:r>
              <a:rPr sz="1700" dirty="0">
                <a:latin typeface="Arial"/>
                <a:cs typeface="Arial"/>
              </a:rPr>
              <a:t>Best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pract</a:t>
            </a:r>
            <a:r>
              <a:rPr sz="1700" spc="-10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ces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rom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decades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asset operation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in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ng and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pet</a:t>
            </a:r>
            <a:r>
              <a:rPr sz="1700" spc="-10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ochemical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indust</a:t>
            </a:r>
            <a:r>
              <a:rPr sz="1700" spc="-10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y</a:t>
            </a:r>
          </a:p>
          <a:p>
            <a:pPr marL="299085" marR="71437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700" dirty="0">
                <a:latin typeface="Arial"/>
                <a:cs typeface="Arial"/>
              </a:rPr>
              <a:t>Mu</a:t>
            </a:r>
            <a:r>
              <a:rPr sz="1700" spc="-10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spc="-10" dirty="0">
                <a:latin typeface="Arial"/>
                <a:cs typeface="Arial"/>
              </a:rPr>
              <a:t>i</a:t>
            </a:r>
            <a:r>
              <a:rPr sz="1700" spc="-5" dirty="0">
                <a:latin typeface="Arial"/>
                <a:cs typeface="Arial"/>
              </a:rPr>
              <a:t>-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spc="-10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scipl</a:t>
            </a:r>
            <a:r>
              <a:rPr sz="1700" spc="-1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nary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ex</a:t>
            </a:r>
            <a:r>
              <a:rPr sz="1700" spc="5" dirty="0">
                <a:latin typeface="Arial"/>
                <a:cs typeface="Arial"/>
              </a:rPr>
              <a:t>p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10" dirty="0">
                <a:latin typeface="Arial"/>
                <a:cs typeface="Arial"/>
              </a:rPr>
              <a:t>ti</a:t>
            </a:r>
            <a:r>
              <a:rPr sz="1700" dirty="0">
                <a:latin typeface="Arial"/>
                <a:cs typeface="Arial"/>
              </a:rPr>
              <a:t>se: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ue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s, ca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sis,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in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ng p</a:t>
            </a:r>
            <a:r>
              <a:rPr sz="1700" spc="-10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ocesses, chemis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r</a:t>
            </a:r>
            <a:r>
              <a:rPr sz="1700" spc="-150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, cor</a:t>
            </a:r>
            <a:r>
              <a:rPr sz="1700" spc="-10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os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on,</a:t>
            </a:r>
            <a:r>
              <a:rPr sz="1700" spc="-10" dirty="0">
                <a:latin typeface="Arial"/>
                <a:cs typeface="Arial"/>
              </a:rPr>
              <a:t> f</a:t>
            </a:r>
            <a:r>
              <a:rPr sz="1700" dirty="0">
                <a:latin typeface="Arial"/>
                <a:cs typeface="Arial"/>
              </a:rPr>
              <a:t>ou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ing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lurgy</a:t>
            </a: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700" spc="5" dirty="0">
                <a:latin typeface="Arial"/>
                <a:cs typeface="Arial"/>
              </a:rPr>
              <a:t>U</a:t>
            </a:r>
            <a:r>
              <a:rPr sz="1700" dirty="0">
                <a:latin typeface="Arial"/>
                <a:cs typeface="Arial"/>
              </a:rPr>
              <a:t>p</a:t>
            </a:r>
            <a:r>
              <a:rPr sz="1700" spc="-5" dirty="0">
                <a:latin typeface="Arial"/>
                <a:cs typeface="Arial"/>
              </a:rPr>
              <a:t>-t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-5" dirty="0">
                <a:latin typeface="Arial"/>
                <a:cs typeface="Arial"/>
              </a:rPr>
              <a:t>-</a:t>
            </a:r>
            <a:r>
              <a:rPr sz="1700" dirty="0">
                <a:latin typeface="Arial"/>
                <a:cs typeface="Arial"/>
              </a:rPr>
              <a:t>date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ndependent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ex</a:t>
            </a:r>
            <a:r>
              <a:rPr sz="1700" spc="5" dirty="0">
                <a:latin typeface="Arial"/>
                <a:cs typeface="Arial"/>
              </a:rPr>
              <a:t>p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10" dirty="0">
                <a:latin typeface="Arial"/>
                <a:cs typeface="Arial"/>
              </a:rPr>
              <a:t>ti</a:t>
            </a:r>
            <a:r>
              <a:rPr sz="1700" dirty="0">
                <a:latin typeface="Arial"/>
                <a:cs typeface="Arial"/>
              </a:rPr>
              <a:t>se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b="1" spc="-10" dirty="0">
                <a:latin typeface="Arial"/>
                <a:cs typeface="Arial"/>
              </a:rPr>
              <a:t>O</a:t>
            </a:r>
            <a:r>
              <a:rPr sz="1700" b="1" dirty="0">
                <a:latin typeface="Arial"/>
                <a:cs typeface="Arial"/>
              </a:rPr>
              <a:t>ur serv</a:t>
            </a:r>
            <a:r>
              <a:rPr sz="1700" b="1" spc="5" dirty="0">
                <a:latin typeface="Arial"/>
                <a:cs typeface="Arial"/>
              </a:rPr>
              <a:t>i</a:t>
            </a:r>
            <a:r>
              <a:rPr sz="1700" b="1" dirty="0">
                <a:latin typeface="Arial"/>
                <a:cs typeface="Arial"/>
              </a:rPr>
              <a:t>ces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inc</a:t>
            </a:r>
            <a:r>
              <a:rPr sz="1700" b="1" spc="5" dirty="0">
                <a:latin typeface="Arial"/>
                <a:cs typeface="Arial"/>
              </a:rPr>
              <a:t>l</a:t>
            </a:r>
            <a:r>
              <a:rPr sz="1700" b="1" dirty="0">
                <a:latin typeface="Arial"/>
                <a:cs typeface="Arial"/>
              </a:rPr>
              <a:t>ude </a:t>
            </a:r>
            <a:r>
              <a:rPr sz="1700" b="1" spc="-10" dirty="0">
                <a:latin typeface="Arial"/>
                <a:cs typeface="Arial"/>
              </a:rPr>
              <a:t>(</a:t>
            </a:r>
            <a:r>
              <a:rPr sz="1700" b="1" dirty="0">
                <a:latin typeface="Arial"/>
                <a:cs typeface="Arial"/>
              </a:rPr>
              <a:t>e</a:t>
            </a:r>
            <a:r>
              <a:rPr sz="1700" b="1" spc="-15" dirty="0">
                <a:latin typeface="Arial"/>
                <a:cs typeface="Arial"/>
              </a:rPr>
              <a:t>x</a:t>
            </a:r>
            <a:r>
              <a:rPr sz="1700" b="1" dirty="0">
                <a:latin typeface="Arial"/>
                <a:cs typeface="Arial"/>
              </a:rPr>
              <a:t>amples):</a:t>
            </a: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700" dirty="0">
                <a:latin typeface="Arial"/>
                <a:cs typeface="Arial"/>
              </a:rPr>
              <a:t>‘Roadmap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ma</a:t>
            </a:r>
            <a:r>
              <a:rPr sz="1700" spc="-10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ke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’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support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rom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lab </a:t>
            </a:r>
            <a:r>
              <a:rPr sz="1700" spc="-15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com</a:t>
            </a:r>
            <a:r>
              <a:rPr sz="1700" spc="-10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ercial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)</a:t>
            </a: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700" spc="-18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echno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ogy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assessment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echn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cal due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ligence</a:t>
            </a: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700" dirty="0">
                <a:latin typeface="Arial"/>
                <a:cs typeface="Arial"/>
              </a:rPr>
              <a:t>Ana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sis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 e</a:t>
            </a:r>
            <a:r>
              <a:rPr sz="1700" spc="-15" dirty="0">
                <a:latin typeface="Arial"/>
                <a:cs typeface="Arial"/>
              </a:rPr>
              <a:t>x</a:t>
            </a:r>
            <a:r>
              <a:rPr sz="1700" dirty="0">
                <a:latin typeface="Arial"/>
                <a:cs typeface="Arial"/>
              </a:rPr>
              <a:t>is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ing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processes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produc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adv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se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on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imp</a:t>
            </a:r>
            <a:r>
              <a:rPr sz="1700" spc="-10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ovemen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s</a:t>
            </a: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700" dirty="0">
                <a:latin typeface="Arial"/>
                <a:cs typeface="Arial"/>
              </a:rPr>
              <a:t>Support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invest</a:t>
            </a:r>
            <a:r>
              <a:rPr sz="1700" spc="-10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ent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dec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sions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va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ue engineer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ng:</a:t>
            </a:r>
          </a:p>
          <a:p>
            <a:pPr marL="756285" lvl="1" indent="-286385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tabLst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Quick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scan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-depth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techno-e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asses</a:t>
            </a:r>
            <a:r>
              <a:rPr sz="1400" spc="-10" dirty="0">
                <a:latin typeface="Arial"/>
                <a:cs typeface="Arial"/>
              </a:rPr>
              <a:t>sm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t</a:t>
            </a:r>
          </a:p>
          <a:p>
            <a:pPr marL="756285" lvl="1" indent="-286385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tabLst>
                <a:tab pos="756920" algn="l"/>
              </a:tabLst>
            </a:pPr>
            <a:r>
              <a:rPr sz="1400" spc="-1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ee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</a:t>
            </a:r>
            <a:r>
              <a:rPr sz="1400" spc="-5" dirty="0">
                <a:latin typeface="Arial"/>
                <a:cs typeface="Arial"/>
              </a:rPr>
              <a:t>-</a:t>
            </a:r>
            <a:r>
              <a:rPr sz="1400" dirty="0">
                <a:latin typeface="Arial"/>
                <a:cs typeface="Arial"/>
              </a:rPr>
              <a:t>pr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20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ct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duct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pricing,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alu</a:t>
            </a:r>
            <a:r>
              <a:rPr sz="1400" spc="-10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tion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sup</a:t>
            </a:r>
            <a:r>
              <a:rPr sz="1400" spc="-10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ly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chain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design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sup</a:t>
            </a:r>
            <a:r>
              <a:rPr sz="1400" spc="-10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ort</a:t>
            </a:r>
          </a:p>
          <a:p>
            <a:pPr marL="756285" lvl="1" indent="-286385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tabLst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In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est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planning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through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deplo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pipeline: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‘in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est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ent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decision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support’</a:t>
            </a:r>
          </a:p>
        </p:txBody>
      </p:sp>
    </p:spTree>
    <p:extLst>
      <p:ext uri="{BB962C8B-B14F-4D97-AF65-F5344CB8AC3E}">
        <p14:creationId xmlns:p14="http://schemas.microsoft.com/office/powerpoint/2010/main" val="294719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404162" y="6289116"/>
            <a:ext cx="2057400" cy="365125"/>
          </a:xfrm>
        </p:spPr>
        <p:txBody>
          <a:bodyPr/>
          <a:lstStyle/>
          <a:p>
            <a:fld id="{2DC1075F-6E98-4981-9704-59F05780B31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B77FF7-4537-4911-A8E6-6FA1D354C00D}"/>
              </a:ext>
            </a:extLst>
          </p:cNvPr>
          <p:cNvSpPr/>
          <p:nvPr/>
        </p:nvSpPr>
        <p:spPr>
          <a:xfrm>
            <a:off x="259467" y="959183"/>
            <a:ext cx="8763509" cy="1429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Arial  "/>
              </a:rPr>
              <a:t>Tailor made customized training, coaching or master classes </a:t>
            </a:r>
          </a:p>
          <a:p>
            <a:pPr marL="342900" indent="-342900"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Arial  "/>
              </a:rPr>
              <a:t>On location by target groups (operations, engineering, supervisors) and various knowledge levels (awareness, skill, mastery)</a:t>
            </a:r>
          </a:p>
          <a:p>
            <a:pPr marL="342900" indent="-342900"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v"/>
            </a:pPr>
            <a:r>
              <a:rPr lang="en-MY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Petrogen</a:t>
            </a:r>
            <a:r>
              <a:rPr lang="en-MY" sz="20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MY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MY" sz="20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MY" sz="20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Catalogue available upon request</a:t>
            </a:r>
            <a:endParaRPr lang="en-MY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CCFF"/>
              </a:buClr>
              <a:buFont typeface="Wingdings" pitchFamily="2" charset="2"/>
              <a:buChar char="v"/>
            </a:pPr>
            <a:endParaRPr lang="en-US" sz="2000" dirty="0">
              <a:solidFill>
                <a:schemeClr val="tx1"/>
              </a:solidFill>
              <a:latin typeface="Arial  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8C26E2-2367-4451-9294-E013168ACCD0}"/>
              </a:ext>
            </a:extLst>
          </p:cNvPr>
          <p:cNvSpPr/>
          <p:nvPr/>
        </p:nvSpPr>
        <p:spPr>
          <a:xfrm>
            <a:off x="367829" y="2639814"/>
            <a:ext cx="4091708" cy="2761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Hydrotreating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Catalytic Reforming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Cracking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&amp; Utility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Aromatics Recovery and Extractive Distillation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Amine Treating and Sour Water Stripping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Sulphur Recovery and Tail Gas Treating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Hydrogenation Technologies in Steam Crackers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018A1A-76D8-4EB4-BBEE-4E24ABC5ABAA}"/>
              </a:ext>
            </a:extLst>
          </p:cNvPr>
          <p:cNvSpPr/>
          <p:nvPr/>
        </p:nvSpPr>
        <p:spPr>
          <a:xfrm>
            <a:off x="4641221" y="2388964"/>
            <a:ext cx="4681466" cy="2272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Improvement</a:t>
            </a:r>
          </a:p>
          <a:p>
            <a:pPr algn="ctr"/>
            <a:endParaRPr lang="nl-NL" sz="7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Oil Refining (tech/ non-tech)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Hydrocarbon Economics and Upgrading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Hydrocarbon Loss &amp; 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Oil and Fuel Oil Blending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Excellence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Readiness Workshop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Problem Solving &amp; RCA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58DDB6-3465-49A4-AF03-2F1242177BB0}"/>
              </a:ext>
            </a:extLst>
          </p:cNvPr>
          <p:cNvSpPr/>
          <p:nvPr/>
        </p:nvSpPr>
        <p:spPr>
          <a:xfrm>
            <a:off x="4684465" y="4742566"/>
            <a:ext cx="4239491" cy="1911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QHSSE and Sustainability </a:t>
            </a:r>
          </a:p>
          <a:p>
            <a:pPr algn="ctr"/>
            <a:endParaRPr lang="en-US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in Process Design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Root-Caused-Maintenance (RCM)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Fuels Quality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Corrosion Control in Crude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Overview of renewable Resources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2C120AEB-BB4C-DB48-BDCB-CDDFBCDE72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0490" y="303117"/>
            <a:ext cx="8763509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MY" sz="2800" b="1" dirty="0">
                <a:latin typeface="Arial" panose="020B0604020202020204" pitchFamily="34" charset="0"/>
                <a:cs typeface="Arial" panose="020B0604020202020204" pitchFamily="34" charset="0"/>
              </a:rPr>
              <a:t>Petro</a:t>
            </a:r>
            <a:r>
              <a:rPr lang="en-MY" sz="2800" b="1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</a:t>
            </a:r>
            <a:r>
              <a:rPr lang="en-MY" sz="2800" b="1" spc="-15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MY" sz="2800" b="1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MY" sz="2800" b="1" spc="-5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MY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8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ustomized Training.</a:t>
            </a:r>
            <a:endParaRPr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475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</TotalTime>
  <Words>1810</Words>
  <Application>Microsoft Office PowerPoint</Application>
  <PresentationFormat>On-screen Show (4:3)</PresentationFormat>
  <Paragraphs>307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 </vt:lpstr>
      <vt:lpstr>Calibri</vt:lpstr>
      <vt:lpstr>Courier New</vt:lpstr>
      <vt:lpstr>Microsoft Sans Serif</vt:lpstr>
      <vt:lpstr>Times New Roman</vt:lpstr>
      <vt:lpstr>Wingdings</vt:lpstr>
      <vt:lpstr>Office Theme</vt:lpstr>
      <vt:lpstr>PowerPoint Presentation</vt:lpstr>
      <vt:lpstr>Petrogenium. Who are we?</vt:lpstr>
      <vt:lpstr>Petrogenium. Why work with us?</vt:lpstr>
      <vt:lpstr>Petrogenium. What We Do.</vt:lpstr>
      <vt:lpstr>Petrogenium. How We Add Value.</vt:lpstr>
      <vt:lpstr>Petrogenium. Technologies Supported.</vt:lpstr>
      <vt:lpstr>Petrogenium. Putting the Client First.</vt:lpstr>
      <vt:lpstr>Petrogenium. Renewable Resources</vt:lpstr>
      <vt:lpstr>Petrogenium. Customized Training.</vt:lpstr>
      <vt:lpstr>Petrogenium. Recent Global Clients.</vt:lpstr>
      <vt:lpstr>PowerPoint Presentation</vt:lpstr>
      <vt:lpstr>Tammo Beishuizen, Managing Partner</vt:lpstr>
      <vt:lpstr>Stefan Kardos, Partner</vt:lpstr>
      <vt:lpstr>Paul Newman, President Petrogenium USA LLC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Kardos</dc:creator>
  <cp:lastModifiedBy>Paul Newman | Petrogenium</cp:lastModifiedBy>
  <cp:revision>223</cp:revision>
  <dcterms:created xsi:type="dcterms:W3CDTF">2020-10-15T15:36:05Z</dcterms:created>
  <dcterms:modified xsi:type="dcterms:W3CDTF">2023-12-29T15:07:01Z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2020-08-12T00:00:00Z</vt:filetime>
  </property>
  <property fmtid="{D5CDD505-2E9C-101B-9397-08002B2CF9AE}" pid="3" name="LastSaved">
    <vt:filetime>2020-10-15T00:00:00Z</vt:filetime>
  </property>
</Properties>
</file>